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2" r:id="rId3"/>
    <p:sldId id="265" r:id="rId4"/>
    <p:sldId id="264" r:id="rId5"/>
    <p:sldId id="270" r:id="rId6"/>
    <p:sldId id="272" r:id="rId7"/>
    <p:sldId id="268" r:id="rId8"/>
    <p:sldId id="271" r:id="rId9"/>
    <p:sldId id="273" r:id="rId10"/>
    <p:sldId id="278" r:id="rId11"/>
    <p:sldId id="267" r:id="rId12"/>
    <p:sldId id="269" r:id="rId13"/>
    <p:sldId id="274" r:id="rId14"/>
    <p:sldId id="275" r:id="rId15"/>
    <p:sldId id="277" r:id="rId16"/>
    <p:sldId id="276" r:id="rId17"/>
    <p:sldId id="279" r:id="rId18"/>
  </p:sldIdLst>
  <p:sldSz cx="9144000" cy="6858000" type="screen4x3"/>
  <p:notesSz cx="6797675" cy="9926638"/>
  <p:embeddedFontLst>
    <p:embeddedFont>
      <p:font typeface="나눔고딕" panose="020D0604000000000000" pitchFamily="50" charset="-127"/>
      <p:regular r:id="rId21"/>
      <p:bold r:id="rId22"/>
    </p:embeddedFont>
    <p:embeddedFont>
      <p:font typeface="나눔고딕 ExtraBold" panose="020D0904000000000000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F77"/>
    <a:srgbClr val="629DD1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0" autoAdjust="0"/>
  </p:normalViewPr>
  <p:slideViewPr>
    <p:cSldViewPr>
      <p:cViewPr varScale="1">
        <p:scale>
          <a:sx n="81" d="100"/>
          <a:sy n="81" d="100"/>
        </p:scale>
        <p:origin x="150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dirty="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50F9A974-3439-40C9-AD48-40FE250565BD}" type="datetimeFigureOut">
              <a:rPr lang="ko-KR" altLang="en-US"/>
              <a:pPr>
                <a:defRPr/>
              </a:pPr>
              <a:t>2020-02-13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dirty="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215D9882-6C83-4566-9CDD-069F42E9F92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dirty="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32FF8499-758E-48CC-8B42-7CA719CB6ABE}" type="datetimeFigureOut">
              <a:rPr lang="ko-KR" altLang="en-US"/>
              <a:pPr>
                <a:defRPr/>
              </a:pPr>
              <a:t>2020-02-13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dirty="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FEDE8C75-E57B-4125-A07F-995361898F89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58995FF-153A-464A-8F04-D992AB6EC393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58995FF-153A-464A-8F04-D992AB6EC393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4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-26988"/>
            <a:ext cx="9144000" cy="2603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0"/>
          </p:nvPr>
        </p:nvSpPr>
        <p:spPr>
          <a:xfrm>
            <a:off x="8501063" y="-69850"/>
            <a:ext cx="928687" cy="365125"/>
          </a:xfrm>
        </p:spPr>
        <p:txBody>
          <a:bodyPr/>
          <a:lstStyle>
            <a:lvl1pPr>
              <a:defRPr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8243888" y="-71438"/>
            <a:ext cx="685800" cy="365126"/>
          </a:xfrm>
        </p:spPr>
        <p:txBody>
          <a:bodyPr/>
          <a:lstStyle>
            <a:lvl1pPr>
              <a:defRPr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D3F4DFF-5C3E-4102-AAE5-099773BEB39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12"/>
          </p:nvPr>
        </p:nvSpPr>
        <p:spPr>
          <a:xfrm>
            <a:off x="0" y="6564313"/>
            <a:ext cx="42148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D0CF9-C6C9-4F1F-9948-B9840F556159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A1FBB-83C9-4E80-87CF-9FF0D19E7B4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2143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58000" y="642143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59695-0416-4CCD-BB51-93688AC914A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39832-FB60-44B4-903E-26507EDDBDC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67BD4-F489-48F4-AC3C-2609CA56DB4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CE203-20B4-43CF-AC0F-17C3770700F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DB1B2-F933-429D-92C5-EA4461F4CCD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B9844-1F74-4218-99AB-EC7F3FBD0D9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6D4AD-3D90-432A-8E7B-9C92B749DCE9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731D1-FC7A-4D9F-B20B-847DC95AA41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075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4900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286625" y="635793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dirty="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fld id="{226A7832-51C6-4A91-B311-C5BE40F0EED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itchFamily="50" charset="-127"/>
          <a:ea typeface="나눔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joyrapture.cafe24.com/me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1.png"/><Relationship Id="rId3" Type="http://schemas.openxmlformats.org/officeDocument/2006/relationships/hyperlink" Target="https://joyrapture.github.io/" TargetMode="External"/><Relationship Id="rId7" Type="http://schemas.openxmlformats.org/officeDocument/2006/relationships/image" Target="../media/image47.png"/><Relationship Id="rId12" Type="http://schemas.openxmlformats.org/officeDocument/2006/relationships/hyperlink" Target="http://joyrapture.cafe24.com/m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oyRapture" TargetMode="External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hyperlink" Target="http://joyrapture.cafe24.com/morahaji" TargetMode="External"/><Relationship Id="rId1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joyrapture.cafe24.com/morahaji/main.inde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31950" y="2065338"/>
            <a:ext cx="5880100" cy="10795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5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5572125" y="3314700"/>
            <a:ext cx="2006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kumimoji="0" lang="en-US" altLang="ko-KR" sz="2000" dirty="0">
                <a:latin typeface="나눔고딕 ExtraBold" pitchFamily="50" charset="-127"/>
                <a:ea typeface="나눔고딕 ExtraBold" pitchFamily="50" charset="-127"/>
              </a:rPr>
              <a:t>Sohee Lee</a:t>
            </a:r>
            <a:endParaRPr kumimoji="0" lang="ko-KR" altLang="en-US"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148" name="TextBox 7"/>
          <p:cNvSpPr txBox="1">
            <a:spLocks noChangeArrowheads="1"/>
          </p:cNvSpPr>
          <p:nvPr/>
        </p:nvSpPr>
        <p:spPr bwMode="auto">
          <a:xfrm>
            <a:off x="5354638" y="3690938"/>
            <a:ext cx="22320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0" lang="en-US" altLang="ko-KR" sz="1400">
                <a:latin typeface="나눔고딕 ExtraBold" pitchFamily="50" charset="-127"/>
                <a:ea typeface="나눔고딕 ExtraBold" pitchFamily="50" charset="-127"/>
              </a:rPr>
              <a:t>715sohappy@gmail.com</a:t>
            </a:r>
          </a:p>
          <a:p>
            <a:pPr algn="r">
              <a:lnSpc>
                <a:spcPct val="150000"/>
              </a:lnSpc>
            </a:pPr>
            <a:r>
              <a:rPr kumimoji="0" lang="en-US" altLang="ko-KR" sz="1400">
                <a:latin typeface="나눔고딕 ExtraBold" pitchFamily="50" charset="-127"/>
                <a:ea typeface="나눔고딕 ExtraBold" pitchFamily="50" charset="-127"/>
              </a:rPr>
              <a:t>010-4715-5509</a:t>
            </a:r>
            <a:endParaRPr kumimoji="0" lang="ko-KR" altLang="en-US" sz="1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149" name="슬라이드 번호 개체 틀 1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603A9C6-43A7-41A3-9EF5-1C7C54812BFA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ko-KR" altLang="en-US"/>
          </a:p>
        </p:txBody>
      </p:sp>
      <p:sp>
        <p:nvSpPr>
          <p:cNvPr id="6150" name="바닥글 개체 틀 1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33A90-2FA1-4CEC-BC53-E434C7CDCBF5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AAAFB3-4E5A-467D-8B84-9ACEE24749FC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9DFC7F-38C7-4435-808A-5B1A71168C29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03. 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00B3FC1-92A6-4739-96EE-758239BFD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79072"/>
              </p:ext>
            </p:extLst>
          </p:nvPr>
        </p:nvGraphicFramePr>
        <p:xfrm>
          <a:off x="1690459" y="428625"/>
          <a:ext cx="7211699" cy="25908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기능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API </a:t>
                      </a: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 </a:t>
                      </a: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en-US" altLang="ko-KR" sz="1100" b="0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giphy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1E2500-6151-40DF-807F-7DBB3C92D1EE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8CFA99-C3B2-40CD-8591-33AFC8841B30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CFB1B5-B2C1-4BA5-92C5-1B7B74B8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51" y="759424"/>
            <a:ext cx="5185796" cy="1445614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C05A1AB-BB86-489B-B0EE-D258ED5A6AD6}"/>
              </a:ext>
            </a:extLst>
          </p:cNvPr>
          <p:cNvGrpSpPr/>
          <p:nvPr/>
        </p:nvGrpSpPr>
        <p:grpSpPr>
          <a:xfrm>
            <a:off x="1642291" y="2356615"/>
            <a:ext cx="7211699" cy="4158484"/>
            <a:chOff x="1642291" y="2492897"/>
            <a:chExt cx="7211699" cy="402220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22B3F7-332B-4552-8C91-FF3E3FB8E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" b="86299"/>
            <a:stretch/>
          </p:blipFill>
          <p:spPr>
            <a:xfrm>
              <a:off x="1725198" y="2590497"/>
              <a:ext cx="7054622" cy="506285"/>
            </a:xfrm>
            <a:prstGeom prst="rect">
              <a:avLst/>
            </a:prstGeom>
            <a:ln>
              <a:solidFill>
                <a:srgbClr val="629DD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338484-8AE3-4C93-BBFC-6C3617D04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4046"/>
            <a:stretch/>
          </p:blipFill>
          <p:spPr>
            <a:xfrm>
              <a:off x="1720932" y="4280102"/>
              <a:ext cx="7058888" cy="2181951"/>
            </a:xfrm>
            <a:prstGeom prst="rect">
              <a:avLst/>
            </a:prstGeom>
            <a:ln>
              <a:solidFill>
                <a:srgbClr val="629DD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EFB3A98-4554-40A5-8E83-8086FA066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205" b="49007"/>
            <a:stretch/>
          </p:blipFill>
          <p:spPr>
            <a:xfrm>
              <a:off x="1720932" y="3146625"/>
              <a:ext cx="7054622" cy="1083636"/>
            </a:xfrm>
            <a:prstGeom prst="rect">
              <a:avLst/>
            </a:prstGeom>
            <a:ln>
              <a:solidFill>
                <a:srgbClr val="629DD1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B1A42D6-9459-4D4B-A95F-D59998230F35}"/>
                </a:ext>
              </a:extLst>
            </p:cNvPr>
            <p:cNvSpPr/>
            <p:nvPr/>
          </p:nvSpPr>
          <p:spPr>
            <a:xfrm>
              <a:off x="1642291" y="2492897"/>
              <a:ext cx="7211699" cy="4022203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B74187E-4B15-4FC7-8A06-D208D682CABF}"/>
                </a:ext>
              </a:extLst>
            </p:cNvPr>
            <p:cNvCxnSpPr>
              <a:cxnSpLocks/>
            </p:cNvCxnSpPr>
            <p:nvPr/>
          </p:nvCxnSpPr>
          <p:spPr>
            <a:xfrm>
              <a:off x="1720932" y="3114000"/>
              <a:ext cx="70546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CC10030-74DF-46BC-87CE-F26413D7DB2B}"/>
                </a:ext>
              </a:extLst>
            </p:cNvPr>
            <p:cNvCxnSpPr>
              <a:cxnSpLocks/>
            </p:cNvCxnSpPr>
            <p:nvPr/>
          </p:nvCxnSpPr>
          <p:spPr>
            <a:xfrm>
              <a:off x="1720932" y="4248000"/>
              <a:ext cx="70546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93680EB-54D6-4F89-8DC4-82F89EB34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0000" t="36169" r="38151" b="61521"/>
            <a:stretch/>
          </p:blipFill>
          <p:spPr>
            <a:xfrm>
              <a:off x="3131840" y="3661200"/>
              <a:ext cx="2952328" cy="9008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BF4D49-60B9-424B-AD8F-76CF79FB48EA}"/>
              </a:ext>
            </a:extLst>
          </p:cNvPr>
          <p:cNvSpPr/>
          <p:nvPr/>
        </p:nvSpPr>
        <p:spPr>
          <a:xfrm>
            <a:off x="3347864" y="1405215"/>
            <a:ext cx="792088" cy="151577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1AA4640-67C2-43A2-B96A-DAD4342B141D}"/>
              </a:ext>
            </a:extLst>
          </p:cNvPr>
          <p:cNvSpPr/>
          <p:nvPr/>
        </p:nvSpPr>
        <p:spPr>
          <a:xfrm>
            <a:off x="2267744" y="2793375"/>
            <a:ext cx="2592288" cy="147988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A9D34E8-8F77-43CA-9806-F1907CED5A4C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3563888" y="1556792"/>
            <a:ext cx="180020" cy="123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C591E7-24F6-4834-A648-16AEC9E54B5A}"/>
              </a:ext>
            </a:extLst>
          </p:cNvPr>
          <p:cNvSpPr/>
          <p:nvPr/>
        </p:nvSpPr>
        <p:spPr>
          <a:xfrm>
            <a:off x="1715371" y="2594701"/>
            <a:ext cx="792088" cy="151577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38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03560"/>
              </p:ext>
            </p:extLst>
          </p:nvPr>
        </p:nvGraphicFramePr>
        <p:xfrm>
          <a:off x="1690459" y="428625"/>
          <a:ext cx="7211699" cy="2432319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프로젝트 명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Meet</a:t>
                      </a: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Me!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기간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2019.12.30~2020.02.06</a:t>
                      </a:r>
                      <a:endParaRPr lang="ko-KR" altLang="en-US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참여인원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개발 목표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특정 주제를 공유하는 소모임을 위한 사이트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개인 블로그 운영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68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 환경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Windows 10, STS, 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Github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Tomcat 8.5, Oracle Database 11g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JAVA, JSP, JavaScript, HTML, CSS, Bootstrap, Spring Framework, 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Mybatis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24867192"/>
                  </a:ext>
                </a:extLst>
              </a:tr>
              <a:tr h="72355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담당 역할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메인 페이지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헤더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검색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메시지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알림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찾기</a:t>
                      </a:r>
                    </a:p>
                    <a:p>
                      <a:pPr marL="0" algn="l" defTabSz="914400" rtl="0" eaLnBrk="1" fontAlgn="base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오류 페이지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09599909"/>
                  </a:ext>
                </a:extLst>
              </a:tr>
            </a:tbl>
          </a:graphicData>
        </a:graphic>
      </p:graphicFrame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1EADD82A-278A-491F-84B6-AB039A956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1" r="29913"/>
          <a:stretch/>
        </p:blipFill>
        <p:spPr>
          <a:xfrm>
            <a:off x="1687003" y="2994295"/>
            <a:ext cx="7211698" cy="352080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C269244-A97C-4BC5-83EC-F62E5B4B5B79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129E40-4EB9-48EA-86B3-BBCE36E611F5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A52AFC-A77E-4434-A160-C3C0FAFC2372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9A599A-F7D6-4422-836A-F6A4064E61B1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02. 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6870D8-97AD-4C9F-B8E4-63D390B1B56E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92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D119D3C-BC60-4C47-B4BB-2EF9D95F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459" y="765175"/>
            <a:ext cx="6783959" cy="4663032"/>
          </a:xfrm>
          <a:prstGeom prst="rect">
            <a:avLst/>
          </a:prstGeom>
          <a:ln>
            <a:solidFill>
              <a:srgbClr val="234F77"/>
            </a:solidFill>
          </a:ln>
        </p:spPr>
      </p:pic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33A90-2FA1-4CEC-BC53-E434C7CDCBF5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AAAFB3-4E5A-467D-8B84-9ACEE24749FC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279180-48F2-4DCC-A826-CDB8E0918222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02. 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DA8C0F0-8983-4874-BFBD-5A2348BB1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276355"/>
              </p:ext>
            </p:extLst>
          </p:nvPr>
        </p:nvGraphicFramePr>
        <p:xfrm>
          <a:off x="1690459" y="428625"/>
          <a:ext cx="7211699" cy="25908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기능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메인 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1338F-5FEB-4668-B519-15C354F164AF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08425A-C45A-40B6-B69B-A00AEB1E95B0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0BBB8B5-F813-4705-919D-1DADBD18B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E8B6BE-2CA5-4729-A70C-EDDDDFE2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000" y="3744000"/>
            <a:ext cx="3605855" cy="711578"/>
          </a:xfrm>
          <a:prstGeom prst="rect">
            <a:avLst/>
          </a:prstGeom>
          <a:ln>
            <a:solidFill>
              <a:srgbClr val="234F7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619666-36A8-46A2-9BA1-27B9849FC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00" y="4500000"/>
            <a:ext cx="3605850" cy="1251670"/>
          </a:xfrm>
          <a:prstGeom prst="rect">
            <a:avLst/>
          </a:prstGeom>
          <a:ln>
            <a:solidFill>
              <a:srgbClr val="234F77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C3F7F8-5DA1-4065-A489-77AD2ADCE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76"/>
          <a:stretch/>
        </p:blipFill>
        <p:spPr>
          <a:xfrm>
            <a:off x="1690459" y="5879405"/>
            <a:ext cx="7235370" cy="635695"/>
          </a:xfrm>
          <a:prstGeom prst="rect">
            <a:avLst/>
          </a:prstGeom>
          <a:ln>
            <a:solidFill>
              <a:srgbClr val="234F77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B37E14-4737-4F6C-B9D1-CB8896D62EE1}"/>
              </a:ext>
            </a:extLst>
          </p:cNvPr>
          <p:cNvSpPr/>
          <p:nvPr/>
        </p:nvSpPr>
        <p:spPr>
          <a:xfrm>
            <a:off x="5286797" y="3692037"/>
            <a:ext cx="3677691" cy="2113227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0F2254-4716-4515-B9E4-E2FF39B0172D}"/>
              </a:ext>
            </a:extLst>
          </p:cNvPr>
          <p:cNvSpPr/>
          <p:nvPr/>
        </p:nvSpPr>
        <p:spPr>
          <a:xfrm>
            <a:off x="3744000" y="2628000"/>
            <a:ext cx="972000" cy="108000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B5650D-C6D6-4665-95D6-351B91819DA9}"/>
              </a:ext>
            </a:extLst>
          </p:cNvPr>
          <p:cNvSpPr/>
          <p:nvPr/>
        </p:nvSpPr>
        <p:spPr>
          <a:xfrm>
            <a:off x="3867951" y="2880420"/>
            <a:ext cx="756000" cy="108000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7CE7A75-86E4-4A15-80A6-AB8E7A77162D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771800" y="2988420"/>
            <a:ext cx="1474151" cy="289098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336" name="연결선: 꺾임 14335">
            <a:extLst>
              <a:ext uri="{FF2B5EF4-FFF2-40B4-BE49-F238E27FC236}">
                <a16:creationId xmlns:a16="http://schemas.microsoft.com/office/drawing/2014/main" id="{C8A5CC27-3AB4-4003-BEE3-F6C736118CCC}"/>
              </a:ext>
            </a:extLst>
          </p:cNvPr>
          <p:cNvCxnSpPr>
            <a:cxnSpLocks/>
            <a:stCxn id="29" idx="0"/>
            <a:endCxn id="6" idx="0"/>
          </p:cNvCxnSpPr>
          <p:nvPr/>
        </p:nvCxnSpPr>
        <p:spPr>
          <a:xfrm rot="16200000" flipH="1">
            <a:off x="5122464" y="1735536"/>
            <a:ext cx="1116000" cy="2900928"/>
          </a:xfrm>
          <a:prstGeom prst="bentConnector3">
            <a:avLst>
              <a:gd name="adj1" fmla="val -768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14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33A90-2FA1-4CEC-BC53-E434C7CDCBF5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AAAFB3-4E5A-467D-8B84-9ACEE24749FC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279180-48F2-4DCC-A826-CDB8E0918222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02. 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DA8C0F0-8983-4874-BFBD-5A2348BB1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75451"/>
              </p:ext>
            </p:extLst>
          </p:nvPr>
        </p:nvGraphicFramePr>
        <p:xfrm>
          <a:off x="1690459" y="428625"/>
          <a:ext cx="7211699" cy="25908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기능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사용자 메뉴 </a:t>
                      </a: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알림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1338F-5FEB-4668-B519-15C354F164AF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08425A-C45A-40B6-B69B-A00AEB1E95B0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D528A8-ABC5-4ADE-BCFD-7D75727F3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07" b="74721"/>
          <a:stretch/>
        </p:blipFill>
        <p:spPr>
          <a:xfrm>
            <a:off x="5076056" y="765175"/>
            <a:ext cx="3852475" cy="1295400"/>
          </a:xfrm>
          <a:prstGeom prst="rect">
            <a:avLst/>
          </a:prstGeom>
          <a:ln>
            <a:solidFill>
              <a:srgbClr val="234F77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FAD914-9A8E-45FF-9C2F-2FA2BF08E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98" b="26940"/>
          <a:stretch/>
        </p:blipFill>
        <p:spPr>
          <a:xfrm>
            <a:off x="1690459" y="2444684"/>
            <a:ext cx="7239228" cy="2304081"/>
          </a:xfrm>
          <a:prstGeom prst="rect">
            <a:avLst/>
          </a:prstGeom>
          <a:ln>
            <a:solidFill>
              <a:srgbClr val="234F77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56621F-25C8-4EF1-8AE6-E00BD0416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061"/>
          <a:stretch/>
        </p:blipFill>
        <p:spPr>
          <a:xfrm>
            <a:off x="1690459" y="5132874"/>
            <a:ext cx="7239228" cy="1380505"/>
          </a:xfrm>
          <a:prstGeom prst="rect">
            <a:avLst/>
          </a:prstGeom>
          <a:ln>
            <a:solidFill>
              <a:srgbClr val="234F77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D6744E-7016-4113-9FF8-25FBC7FD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12"/>
          <a:stretch/>
        </p:blipFill>
        <p:spPr>
          <a:xfrm>
            <a:off x="1690459" y="755556"/>
            <a:ext cx="3313589" cy="1305019"/>
          </a:xfrm>
          <a:prstGeom prst="rect">
            <a:avLst/>
          </a:prstGeom>
          <a:ln>
            <a:solidFill>
              <a:srgbClr val="234F77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F0403-8D97-4714-969C-84B8B6CEF880}"/>
              </a:ext>
            </a:extLst>
          </p:cNvPr>
          <p:cNvSpPr/>
          <p:nvPr/>
        </p:nvSpPr>
        <p:spPr>
          <a:xfrm>
            <a:off x="2267744" y="936000"/>
            <a:ext cx="1224136" cy="72000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6F76E3-3F27-4C1C-8E4F-E27BACED8B6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491880" y="972000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263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33A90-2FA1-4CEC-BC53-E434C7CDCBF5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AAAFB3-4E5A-467D-8B84-9ACEE24749FC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279180-48F2-4DCC-A826-CDB8E0918222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02. 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1338F-5FEB-4668-B519-15C354F164AF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08425A-C45A-40B6-B69B-A00AEB1E95B0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518908-4888-4BE7-B4FD-2DF89AB7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460" y="765175"/>
            <a:ext cx="3183862" cy="3815953"/>
          </a:xfrm>
          <a:prstGeom prst="rect">
            <a:avLst/>
          </a:prstGeom>
          <a:ln>
            <a:solidFill>
              <a:srgbClr val="234F77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7BC076-6C0E-4077-964B-DF2341AF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58" y="832143"/>
            <a:ext cx="4696300" cy="1228705"/>
          </a:xfrm>
          <a:prstGeom prst="rect">
            <a:avLst/>
          </a:prstGeom>
          <a:ln>
            <a:solidFill>
              <a:srgbClr val="234F77"/>
            </a:solidFill>
          </a:ln>
        </p:spPr>
      </p:pic>
      <p:sp>
        <p:nvSpPr>
          <p:cNvPr id="5" name="설명선: 굽은 이중선 4">
            <a:extLst>
              <a:ext uri="{FF2B5EF4-FFF2-40B4-BE49-F238E27FC236}">
                <a16:creationId xmlns:a16="http://schemas.microsoft.com/office/drawing/2014/main" id="{F20AFC14-2773-48E6-97B7-AE0E24BC565D}"/>
              </a:ext>
            </a:extLst>
          </p:cNvPr>
          <p:cNvSpPr/>
          <p:nvPr/>
        </p:nvSpPr>
        <p:spPr>
          <a:xfrm>
            <a:off x="4932040" y="2096086"/>
            <a:ext cx="3970118" cy="1044882"/>
          </a:xfrm>
          <a:prstGeom prst="borderCallout3">
            <a:avLst>
              <a:gd name="adj1" fmla="val 18750"/>
              <a:gd name="adj2" fmla="val -656"/>
              <a:gd name="adj3" fmla="val 19004"/>
              <a:gd name="adj4" fmla="val -17567"/>
              <a:gd name="adj5" fmla="val 98463"/>
              <a:gd name="adj6" fmla="val -17663"/>
              <a:gd name="adj7" fmla="val 98661"/>
              <a:gd name="adj8" fmla="val -32124"/>
            </a:avLst>
          </a:prstGeom>
          <a:noFill/>
          <a:ln w="9525">
            <a:solidFill>
              <a:srgbClr val="234F77"/>
            </a:solidFill>
            <a:head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팔로잉한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사용자에게만 메시지를 보낼 수 있음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자동완성 리스트에서 받는 사람 선택 시 해당 </a:t>
            </a: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user_num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값으로 저장함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자동완성으로 선택한 게 아닌 임의로 다른 사용자의 아이디나 이름을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넣었을 경우 </a:t>
            </a:r>
            <a:r>
              <a:rPr lang="en-US" altLang="ko-KR" sz="9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$('#receiver').</a:t>
            </a:r>
            <a:r>
              <a:rPr lang="en-US" altLang="ko-KR" sz="900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val</a:t>
            </a:r>
            <a:r>
              <a:rPr lang="en-US" altLang="ko-KR" sz="9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('</a:t>
            </a:r>
            <a:r>
              <a:rPr lang="ko-KR" altLang="en-US" sz="900" u="sng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누구한테</a:t>
            </a:r>
            <a:r>
              <a:rPr lang="ko-KR" altLang="en-US" sz="9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보내실 건가요</a:t>
            </a:r>
            <a:r>
              <a:rPr lang="en-US" altLang="ko-KR" sz="9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9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🤔</a:t>
            </a:r>
            <a:r>
              <a:rPr lang="en-US" altLang="ko-KR" sz="900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’);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하면서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 발송 안함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D200F2A-9B91-4F95-A39C-3CAD460FE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67478"/>
              </p:ext>
            </p:extLst>
          </p:nvPr>
        </p:nvGraphicFramePr>
        <p:xfrm>
          <a:off x="1690459" y="428625"/>
          <a:ext cx="7211699" cy="25908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기능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사용자 메뉴 </a:t>
                      </a: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메시지 </a:t>
                      </a: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친구 목록 자동완성 </a:t>
                      </a: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메시지 전송</a:t>
                      </a: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66E88EC-79D5-456D-B1EE-8EF839B3C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029" y="3631758"/>
            <a:ext cx="5442152" cy="2883342"/>
          </a:xfrm>
          <a:prstGeom prst="rect">
            <a:avLst/>
          </a:prstGeom>
          <a:ln>
            <a:solidFill>
              <a:srgbClr val="234F77"/>
            </a:solidFill>
          </a:ln>
        </p:spPr>
      </p:pic>
    </p:spTree>
    <p:extLst>
      <p:ext uri="{BB962C8B-B14F-4D97-AF65-F5344CB8AC3E}">
        <p14:creationId xmlns:p14="http://schemas.microsoft.com/office/powerpoint/2010/main" val="1545077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33A90-2FA1-4CEC-BC53-E434C7CDCBF5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AAAFB3-4E5A-467D-8B84-9ACEE24749FC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279180-48F2-4DCC-A826-CDB8E0918222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02. 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DA8C0F0-8983-4874-BFBD-5A2348BB1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814176"/>
              </p:ext>
            </p:extLst>
          </p:nvPr>
        </p:nvGraphicFramePr>
        <p:xfrm>
          <a:off x="1690459" y="428625"/>
          <a:ext cx="7211699" cy="25908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기능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검색 중 이벤트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1338F-5FEB-4668-B519-15C354F164AF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08425A-C45A-40B6-B69B-A00AEB1E95B0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00750E-0B63-4FC0-A5B0-A87279E55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980"/>
          <a:stretch/>
        </p:blipFill>
        <p:spPr>
          <a:xfrm>
            <a:off x="1728000" y="792000"/>
            <a:ext cx="4401544" cy="1726141"/>
          </a:xfrm>
          <a:prstGeom prst="rect">
            <a:avLst/>
          </a:prstGeom>
          <a:ln>
            <a:solidFill>
              <a:srgbClr val="629DD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90BB36-DB1D-4ADA-9441-A7BA85E2D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77" b="29966"/>
          <a:stretch/>
        </p:blipFill>
        <p:spPr>
          <a:xfrm>
            <a:off x="1728000" y="2588569"/>
            <a:ext cx="4401544" cy="1895003"/>
          </a:xfrm>
          <a:prstGeom prst="rect">
            <a:avLst/>
          </a:prstGeom>
          <a:ln>
            <a:solidFill>
              <a:srgbClr val="629DD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4481F0-6206-4253-ABF5-D3937794F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60" b="347"/>
          <a:stretch/>
        </p:blipFill>
        <p:spPr>
          <a:xfrm>
            <a:off x="1728000" y="4554000"/>
            <a:ext cx="4401544" cy="1575044"/>
          </a:xfrm>
          <a:prstGeom prst="rect">
            <a:avLst/>
          </a:prstGeom>
          <a:ln>
            <a:solidFill>
              <a:srgbClr val="629DD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9CE8F-4ADF-451A-B987-798C68161E93}"/>
              </a:ext>
            </a:extLst>
          </p:cNvPr>
          <p:cNvSpPr/>
          <p:nvPr/>
        </p:nvSpPr>
        <p:spPr>
          <a:xfrm>
            <a:off x="1690459" y="764704"/>
            <a:ext cx="4465704" cy="5400600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E84933-1AD8-4B4F-ABEF-033F0A84730B}"/>
              </a:ext>
            </a:extLst>
          </p:cNvPr>
          <p:cNvCxnSpPr>
            <a:cxnSpLocks/>
          </p:cNvCxnSpPr>
          <p:nvPr/>
        </p:nvCxnSpPr>
        <p:spPr>
          <a:xfrm>
            <a:off x="1728000" y="2553355"/>
            <a:ext cx="44015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DDE61AF-10FF-4A7B-9B3F-E9C537234709}"/>
              </a:ext>
            </a:extLst>
          </p:cNvPr>
          <p:cNvCxnSpPr>
            <a:cxnSpLocks/>
          </p:cNvCxnSpPr>
          <p:nvPr/>
        </p:nvCxnSpPr>
        <p:spPr>
          <a:xfrm>
            <a:off x="1728000" y="4518786"/>
            <a:ext cx="44015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4B80AFF-22BD-48EE-B65B-6AB3E88E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9" y="3072564"/>
            <a:ext cx="4542235" cy="3442536"/>
          </a:xfrm>
          <a:prstGeom prst="rect">
            <a:avLst/>
          </a:prstGeom>
          <a:ln>
            <a:solidFill>
              <a:srgbClr val="234F77"/>
            </a:solidFill>
          </a:ln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108939B7-A411-4A31-9ECA-E3F32C03CDFF}"/>
              </a:ext>
            </a:extLst>
          </p:cNvPr>
          <p:cNvSpPr/>
          <p:nvPr/>
        </p:nvSpPr>
        <p:spPr>
          <a:xfrm>
            <a:off x="6448964" y="774131"/>
            <a:ext cx="1800200" cy="612648"/>
          </a:xfrm>
          <a:prstGeom prst="borderCallout1">
            <a:avLst>
              <a:gd name="adj1" fmla="val 18750"/>
              <a:gd name="adj2" fmla="val -8333"/>
              <a:gd name="adj3" fmla="val 297980"/>
              <a:gd name="adj4" fmla="val -54282"/>
            </a:avLst>
          </a:prstGeom>
          <a:noFill/>
          <a:ln w="9525">
            <a:solidFill>
              <a:srgbClr val="234F77"/>
            </a:solidFill>
            <a:head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조건에 따라 검색 키워드로 보내는 값과 호출 메서드가 다름</a:t>
            </a:r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A82FAC26-4097-45EA-9AF6-198F3F8C65DA}"/>
              </a:ext>
            </a:extLst>
          </p:cNvPr>
          <p:cNvSpPr/>
          <p:nvPr/>
        </p:nvSpPr>
        <p:spPr>
          <a:xfrm>
            <a:off x="6448964" y="1628776"/>
            <a:ext cx="2449250" cy="1224160"/>
          </a:xfrm>
          <a:prstGeom prst="borderCallout1">
            <a:avLst>
              <a:gd name="adj1" fmla="val 105684"/>
              <a:gd name="adj2" fmla="val 79216"/>
              <a:gd name="adj3" fmla="val 136367"/>
              <a:gd name="adj4" fmla="val 79493"/>
            </a:avLst>
          </a:prstGeom>
          <a:noFill/>
          <a:ln w="9525">
            <a:solidFill>
              <a:srgbClr val="234F77"/>
            </a:solidFill>
            <a:head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검색어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조건을 하나의 코드로 해결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date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 시 </a:t>
            </a: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jdbcType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upper() || lower()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감싸줘야 대소문자 구분 없이 검색 가능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DD4ED-FD3D-405A-BF0F-E65D7098B8DE}"/>
              </a:ext>
            </a:extLst>
          </p:cNvPr>
          <p:cNvSpPr/>
          <p:nvPr/>
        </p:nvSpPr>
        <p:spPr>
          <a:xfrm>
            <a:off x="3275856" y="3552050"/>
            <a:ext cx="792088" cy="92973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94B445D-EC73-4ADE-ACD4-705E86AD16F3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067944" y="3305950"/>
            <a:ext cx="288035" cy="2925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23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33A90-2FA1-4CEC-BC53-E434C7CDCBF5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AAAFB3-4E5A-467D-8B84-9ACEE24749FC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279180-48F2-4DCC-A826-CDB8E0918222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02. 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DA8C0F0-8983-4874-BFBD-5A2348BB1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78486"/>
              </p:ext>
            </p:extLst>
          </p:nvPr>
        </p:nvGraphicFramePr>
        <p:xfrm>
          <a:off x="1690459" y="428625"/>
          <a:ext cx="7211699" cy="25908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기능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재설정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D1338F-5FEB-4668-B519-15C354F164AF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08425A-C45A-40B6-B69B-A00AEB1E95B0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C8D0BF-2ABF-4C5B-B46F-24514BDA3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08"/>
          <a:stretch/>
        </p:blipFill>
        <p:spPr>
          <a:xfrm>
            <a:off x="1690459" y="763588"/>
            <a:ext cx="7239228" cy="1441450"/>
          </a:xfrm>
          <a:prstGeom prst="rect">
            <a:avLst/>
          </a:prstGeom>
          <a:ln>
            <a:solidFill>
              <a:srgbClr val="234F77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7021008-F807-4A0F-98DE-78C45ABDDEB6}"/>
              </a:ext>
            </a:extLst>
          </p:cNvPr>
          <p:cNvGrpSpPr/>
          <p:nvPr/>
        </p:nvGrpSpPr>
        <p:grpSpPr>
          <a:xfrm>
            <a:off x="1690459" y="2275303"/>
            <a:ext cx="7239228" cy="2161810"/>
            <a:chOff x="1690459" y="3000827"/>
            <a:chExt cx="7239228" cy="25241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9222177-6C24-4C5D-A242-471A21F9D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0459" y="3000827"/>
              <a:ext cx="7239228" cy="2524125"/>
            </a:xfrm>
            <a:prstGeom prst="rect">
              <a:avLst/>
            </a:prstGeom>
            <a:ln>
              <a:solidFill>
                <a:srgbClr val="234F77"/>
              </a:solidFill>
            </a:ln>
          </p:spPr>
        </p:pic>
        <p:sp>
          <p:nvSpPr>
            <p:cNvPr id="18" name="설명선: 굽은 선 17">
              <a:extLst>
                <a:ext uri="{FF2B5EF4-FFF2-40B4-BE49-F238E27FC236}">
                  <a16:creationId xmlns:a16="http://schemas.microsoft.com/office/drawing/2014/main" id="{4B0B723C-0BAC-4C84-89E6-786D9E1063A4}"/>
                </a:ext>
              </a:extLst>
            </p:cNvPr>
            <p:cNvSpPr/>
            <p:nvPr/>
          </p:nvSpPr>
          <p:spPr>
            <a:xfrm>
              <a:off x="6700863" y="3338965"/>
              <a:ext cx="1800200" cy="815120"/>
            </a:xfrm>
            <a:prstGeom prst="borderCallout2">
              <a:avLst>
                <a:gd name="adj1" fmla="val 17386"/>
                <a:gd name="adj2" fmla="val -396"/>
                <a:gd name="adj3" fmla="val 16703"/>
                <a:gd name="adj4" fmla="val -13492"/>
                <a:gd name="adj5" fmla="val 102950"/>
                <a:gd name="adj6" fmla="val -13862"/>
              </a:avLst>
            </a:prstGeom>
            <a:noFill/>
            <a:ln w="9525">
              <a:solidFill>
                <a:srgbClr val="234F77"/>
              </a:solidFill>
              <a:head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 이메일 인증 시 생성된 인증키를 사용해서 주소로 접근이 불가능하게 함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1BDAAE7-BB08-4983-A385-0588128CA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460" y="4507378"/>
            <a:ext cx="7239228" cy="2056935"/>
          </a:xfrm>
          <a:prstGeom prst="rect">
            <a:avLst/>
          </a:prstGeom>
          <a:ln>
            <a:solidFill>
              <a:srgbClr val="234F77"/>
            </a:solidFill>
          </a:ln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E1E29CA-5EBA-46CC-A5BC-6535F40E9D33}"/>
              </a:ext>
            </a:extLst>
          </p:cNvPr>
          <p:cNvCxnSpPr/>
          <p:nvPr/>
        </p:nvCxnSpPr>
        <p:spPr>
          <a:xfrm rot="5400000" flipH="1" flipV="1">
            <a:off x="6181199" y="3598039"/>
            <a:ext cx="1750155" cy="1080120"/>
          </a:xfrm>
          <a:prstGeom prst="bentConnector3">
            <a:avLst>
              <a:gd name="adj1" fmla="val -7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005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31950" y="2065338"/>
            <a:ext cx="5880100" cy="10795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5000" dirty="0">
                <a:latin typeface="나눔고딕 ExtraBold" pitchFamily="50" charset="-127"/>
                <a:ea typeface="나눔고딕 ExtraBold" pitchFamily="50" charset="-127"/>
              </a:rPr>
              <a:t>Thank</a:t>
            </a:r>
            <a:r>
              <a:rPr kumimoji="0" lang="ko-KR" altLang="en-US" sz="50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en-US" altLang="ko-KR" sz="5000" dirty="0">
                <a:latin typeface="나눔고딕 ExtraBold" pitchFamily="50" charset="-127"/>
                <a:ea typeface="나눔고딕 ExtraBold" pitchFamily="50" charset="-127"/>
              </a:rPr>
              <a:t>you</a:t>
            </a:r>
            <a:endParaRPr kumimoji="0" lang="ko-KR" altLang="en-US" sz="5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149" name="슬라이드 번호 개체 틀 1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603A9C6-43A7-41A3-9EF5-1C7C54812BFA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ko-KR" altLang="en-US"/>
          </a:p>
        </p:txBody>
      </p:sp>
      <p:sp>
        <p:nvSpPr>
          <p:cNvPr id="6150" name="바닥글 개체 틀 12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87FCDA-9CD3-4D39-B40D-7D8B30DC75E7}"/>
              </a:ext>
            </a:extLst>
          </p:cNvPr>
          <p:cNvGrpSpPr/>
          <p:nvPr/>
        </p:nvGrpSpPr>
        <p:grpSpPr>
          <a:xfrm>
            <a:off x="1489932" y="3429000"/>
            <a:ext cx="1156508" cy="1022920"/>
            <a:chOff x="1489932" y="3429000"/>
            <a:chExt cx="1156508" cy="1022920"/>
          </a:xfrm>
        </p:grpSpPr>
        <p:pic>
          <p:nvPicPr>
            <p:cNvPr id="6" name="그래픽 5" descr="Portfolio - jekyll">
              <a:hlinkClick r:id="rId3"/>
              <a:extLst>
                <a:ext uri="{FF2B5EF4-FFF2-40B4-BE49-F238E27FC236}">
                  <a16:creationId xmlns:a16="http://schemas.microsoft.com/office/drawing/2014/main" id="{6054FA56-CAD5-41B7-87C3-CFF4685A0B1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0021" y="3429000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F0862C-488B-4E6F-B10C-1C2AECAFB47F}"/>
                </a:ext>
              </a:extLst>
            </p:cNvPr>
            <p:cNvSpPr txBox="1"/>
            <p:nvPr/>
          </p:nvSpPr>
          <p:spPr>
            <a:xfrm>
              <a:off x="1489932" y="4221088"/>
              <a:ext cx="11565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234F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PORTFOLIO - </a:t>
              </a:r>
              <a:r>
                <a:rPr lang="en-US" altLang="ko-KR" sz="900" dirty="0" err="1">
                  <a:solidFill>
                    <a:srgbClr val="234F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jekyll</a:t>
              </a:r>
              <a:endParaRPr lang="ko-KR" altLang="en-US" sz="900" dirty="0">
                <a:solidFill>
                  <a:srgbClr val="234F7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5478A6-B918-461E-ABF4-835E0064D010}"/>
              </a:ext>
            </a:extLst>
          </p:cNvPr>
          <p:cNvGrpSpPr/>
          <p:nvPr/>
        </p:nvGrpSpPr>
        <p:grpSpPr>
          <a:xfrm>
            <a:off x="3273207" y="3429000"/>
            <a:ext cx="914400" cy="1022920"/>
            <a:chOff x="3273207" y="3429000"/>
            <a:chExt cx="914400" cy="1022920"/>
          </a:xfrm>
        </p:grpSpPr>
        <p:pic>
          <p:nvPicPr>
            <p:cNvPr id="3" name="그래픽 2" descr="Github">
              <a:hlinkClick r:id="rId6"/>
              <a:extLst>
                <a:ext uri="{FF2B5EF4-FFF2-40B4-BE49-F238E27FC236}">
                  <a16:creationId xmlns:a16="http://schemas.microsoft.com/office/drawing/2014/main" id="{EE08D24B-6C98-4C3F-BBF1-D2202CFE6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73207" y="3429000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891E06-5FE1-47B1-A00B-478BABE9843B}"/>
                </a:ext>
              </a:extLst>
            </p:cNvPr>
            <p:cNvSpPr txBox="1"/>
            <p:nvPr/>
          </p:nvSpPr>
          <p:spPr>
            <a:xfrm>
              <a:off x="3314810" y="4221088"/>
              <a:ext cx="8724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rgbClr val="234F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Github</a:t>
              </a:r>
              <a:endParaRPr lang="ko-KR" altLang="en-US" sz="900" dirty="0">
                <a:solidFill>
                  <a:srgbClr val="234F7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1A64D7-3F0E-4B9C-A0F5-1BBD49934AC5}"/>
              </a:ext>
            </a:extLst>
          </p:cNvPr>
          <p:cNvGrpSpPr/>
          <p:nvPr/>
        </p:nvGrpSpPr>
        <p:grpSpPr>
          <a:xfrm>
            <a:off x="4855651" y="3429000"/>
            <a:ext cx="1156510" cy="1022920"/>
            <a:chOff x="4855651" y="3429000"/>
            <a:chExt cx="1156510" cy="1022920"/>
          </a:xfrm>
        </p:grpSpPr>
        <p:pic>
          <p:nvPicPr>
            <p:cNvPr id="8" name="그래픽 7" descr="MORAHAJI WEB">
              <a:hlinkClick r:id="rId9"/>
              <a:extLst>
                <a:ext uri="{FF2B5EF4-FFF2-40B4-BE49-F238E27FC236}">
                  <a16:creationId xmlns:a16="http://schemas.microsoft.com/office/drawing/2014/main" id="{67F1ED43-70D4-4975-8DAA-BED14E7FF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56393" y="34290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45445C-EE22-4EA9-A2B9-243DA81E49CB}"/>
                </a:ext>
              </a:extLst>
            </p:cNvPr>
            <p:cNvSpPr txBox="1"/>
            <p:nvPr/>
          </p:nvSpPr>
          <p:spPr>
            <a:xfrm>
              <a:off x="4855651" y="4221088"/>
              <a:ext cx="11565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234F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MORAHAJI</a:t>
              </a:r>
              <a:endParaRPr lang="ko-KR" altLang="en-US" sz="900" dirty="0">
                <a:solidFill>
                  <a:srgbClr val="234F7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33AF78-B3E3-4E92-A60D-04ABEFFC3DFF}"/>
              </a:ext>
            </a:extLst>
          </p:cNvPr>
          <p:cNvGrpSpPr/>
          <p:nvPr/>
        </p:nvGrpSpPr>
        <p:grpSpPr>
          <a:xfrm>
            <a:off x="6565187" y="3429000"/>
            <a:ext cx="1103158" cy="1022920"/>
            <a:chOff x="6565187" y="3429000"/>
            <a:chExt cx="1103158" cy="1022920"/>
          </a:xfrm>
        </p:grpSpPr>
        <p:pic>
          <p:nvPicPr>
            <p:cNvPr id="10" name="그래픽 9" descr="Meet Me! WEB">
              <a:hlinkClick r:id="rId12"/>
              <a:extLst>
                <a:ext uri="{FF2B5EF4-FFF2-40B4-BE49-F238E27FC236}">
                  <a16:creationId xmlns:a16="http://schemas.microsoft.com/office/drawing/2014/main" id="{AEE1F24A-E941-4235-8926-54992A4B0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39579" y="34290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816FA6-F632-4D01-BFEF-F187F325C9EE}"/>
                </a:ext>
              </a:extLst>
            </p:cNvPr>
            <p:cNvSpPr txBox="1"/>
            <p:nvPr/>
          </p:nvSpPr>
          <p:spPr>
            <a:xfrm>
              <a:off x="6565187" y="4221088"/>
              <a:ext cx="11031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234F7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Meet Me!</a:t>
              </a:r>
              <a:endParaRPr lang="ko-KR" altLang="en-US" sz="900" dirty="0">
                <a:solidFill>
                  <a:srgbClr val="234F7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66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pic>
        <p:nvPicPr>
          <p:cNvPr id="9221" name="그림 10" descr="이소희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774918"/>
            <a:ext cx="107950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821876"/>
              </p:ext>
            </p:extLst>
          </p:nvPr>
        </p:nvGraphicFramePr>
        <p:xfrm>
          <a:off x="2915816" y="774918"/>
          <a:ext cx="5725078" cy="142876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1122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이소희 </a:t>
                      </a:r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李昭喜 </a:t>
                      </a:r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/ LEE SO HEE</a:t>
                      </a:r>
                      <a:endParaRPr lang="ko-KR" altLang="en-US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나이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성별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만 </a:t>
                      </a:r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26</a:t>
                      </a:r>
                      <a:r>
                        <a:rPr lang="ko-KR" altLang="en-US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세</a:t>
                      </a:r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(1993</a:t>
                      </a:r>
                      <a:r>
                        <a:rPr lang="ko-KR" altLang="en-US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년</a:t>
                      </a:r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) / </a:t>
                      </a:r>
                      <a:r>
                        <a:rPr lang="ko-KR" altLang="en-US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女</a:t>
                      </a:r>
                      <a:endParaRPr lang="ko-KR" altLang="en-US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주소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(11180) </a:t>
                      </a:r>
                      <a:r>
                        <a:rPr lang="ko-KR" altLang="en-US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경기도</a:t>
                      </a:r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50" kern="1200" dirty="0" err="1">
                          <a:latin typeface="나눔고딕" pitchFamily="50" charset="-127"/>
                          <a:ea typeface="나눔고딕" pitchFamily="50" charset="-127"/>
                        </a:rPr>
                        <a:t>포천시</a:t>
                      </a:r>
                      <a:r>
                        <a:rPr lang="ko-KR" altLang="en-US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50" kern="1200" dirty="0" err="1">
                          <a:latin typeface="나눔고딕" pitchFamily="50" charset="-127"/>
                          <a:ea typeface="나눔고딕" pitchFamily="50" charset="-127"/>
                        </a:rPr>
                        <a:t>소흘읍</a:t>
                      </a:r>
                      <a:r>
                        <a:rPr lang="ko-KR" altLang="en-US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50" kern="1200" dirty="0" err="1">
                          <a:latin typeface="나눔고딕" pitchFamily="50" charset="-127"/>
                          <a:ea typeface="나눔고딕" pitchFamily="50" charset="-127"/>
                        </a:rPr>
                        <a:t>봉솔로</a:t>
                      </a:r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9 102-1005</a:t>
                      </a:r>
                      <a:endParaRPr lang="ko-KR" altLang="en-US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연락처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010-4715-5509</a:t>
                      </a:r>
                      <a:endParaRPr lang="ko-KR" altLang="en-US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이메일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715sohappy@gmail.com</a:t>
                      </a:r>
                      <a:endParaRPr lang="ko-KR" altLang="en-US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240" name="그룹 16"/>
          <p:cNvGrpSpPr>
            <a:grpSpLocks/>
          </p:cNvGrpSpPr>
          <p:nvPr/>
        </p:nvGrpSpPr>
        <p:grpSpPr bwMode="auto">
          <a:xfrm>
            <a:off x="1619673" y="489168"/>
            <a:ext cx="928688" cy="307975"/>
            <a:chOff x="1857356" y="857232"/>
            <a:chExt cx="928694" cy="307777"/>
          </a:xfrm>
        </p:grpSpPr>
        <p:sp>
          <p:nvSpPr>
            <p:cNvPr id="15" name="TextBox 14"/>
            <p:cNvSpPr txBox="1"/>
            <p:nvPr/>
          </p:nvSpPr>
          <p:spPr>
            <a:xfrm>
              <a:off x="1928794" y="857232"/>
              <a:ext cx="85725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기본신상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1857356" y="96354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9241" name="그룹 17"/>
          <p:cNvGrpSpPr>
            <a:grpSpLocks/>
          </p:cNvGrpSpPr>
          <p:nvPr/>
        </p:nvGrpSpPr>
        <p:grpSpPr bwMode="auto">
          <a:xfrm>
            <a:off x="1619673" y="2346543"/>
            <a:ext cx="928688" cy="307975"/>
            <a:chOff x="1857356" y="857232"/>
            <a:chExt cx="928694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1928794" y="857232"/>
              <a:ext cx="85725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학력사항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1857356" y="96354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60246"/>
              </p:ext>
            </p:extLst>
          </p:nvPr>
        </p:nvGraphicFramePr>
        <p:xfrm>
          <a:off x="1690459" y="2703731"/>
          <a:ext cx="7239278" cy="792480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1866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atin typeface="나눔고딕" pitchFamily="50" charset="-127"/>
                          <a:ea typeface="나눔고딕" pitchFamily="50" charset="-127"/>
                        </a:rPr>
                        <a:t>재학기간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atin typeface="나눔고딕" pitchFamily="50" charset="-127"/>
                          <a:ea typeface="나눔고딕" pitchFamily="50" charset="-127"/>
                        </a:rPr>
                        <a:t>학교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atin typeface="나눔고딕" pitchFamily="50" charset="-127"/>
                          <a:ea typeface="나눔고딕" pitchFamily="50" charset="-127"/>
                        </a:rPr>
                        <a:t>전공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atin typeface="나눔고딕" pitchFamily="50" charset="-127"/>
                          <a:ea typeface="나눔고딕" pitchFamily="50" charset="-127"/>
                        </a:rPr>
                        <a:t>학점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latin typeface="나눔고딕" pitchFamily="50" charset="-127"/>
                          <a:ea typeface="나눔고딕" pitchFamily="50" charset="-127"/>
                        </a:rPr>
                        <a:t>2009.03.02.~2012.02.09.</a:t>
                      </a:r>
                      <a:endParaRPr lang="ko-KR" altLang="en-US" sz="9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>
                          <a:latin typeface="나눔고딕" pitchFamily="50" charset="-127"/>
                          <a:ea typeface="나눔고딕" pitchFamily="50" charset="-127"/>
                        </a:rPr>
                        <a:t>동남고등학교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>
                          <a:latin typeface="나눔고딕" pitchFamily="50" charset="-127"/>
                          <a:ea typeface="나눔고딕" pitchFamily="50" charset="-127"/>
                        </a:rPr>
                        <a:t>이과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latin typeface="나눔고딕" pitchFamily="50" charset="-127"/>
                          <a:ea typeface="나눔고딕" pitchFamily="50" charset="-127"/>
                        </a:rPr>
                        <a:t>-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>
                          <a:latin typeface="나눔고딕" pitchFamily="50" charset="-127"/>
                          <a:ea typeface="나눔고딕" pitchFamily="50" charset="-127"/>
                        </a:rPr>
                        <a:t>졸업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latin typeface="나눔고딕" pitchFamily="50" charset="-127"/>
                          <a:ea typeface="나눔고딕" pitchFamily="50" charset="-127"/>
                        </a:rPr>
                        <a:t>2012.03.02.~2016.02.19.</a:t>
                      </a:r>
                      <a:endParaRPr lang="ko-KR" altLang="en-US" sz="9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>
                          <a:latin typeface="나눔고딕" pitchFamily="50" charset="-127"/>
                          <a:ea typeface="나눔고딕" pitchFamily="50" charset="-127"/>
                        </a:rPr>
                        <a:t>대진대학교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>
                          <a:latin typeface="나눔고딕" pitchFamily="50" charset="-127"/>
                          <a:ea typeface="나눔고딕" pitchFamily="50" charset="-127"/>
                        </a:rPr>
                        <a:t>컴퓨터공학과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latin typeface="나눔고딕" pitchFamily="50" charset="-127"/>
                          <a:ea typeface="나눔고딕" pitchFamily="50" charset="-127"/>
                        </a:rPr>
                        <a:t>3.58/4.50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dirty="0">
                          <a:latin typeface="나눔고딕" pitchFamily="50" charset="-127"/>
                          <a:ea typeface="나눔고딕" pitchFamily="50" charset="-127"/>
                        </a:rPr>
                        <a:t>졸업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260" name="그룹 21"/>
          <p:cNvGrpSpPr>
            <a:grpSpLocks/>
          </p:cNvGrpSpPr>
          <p:nvPr/>
        </p:nvGrpSpPr>
        <p:grpSpPr bwMode="auto">
          <a:xfrm>
            <a:off x="1619672" y="3786153"/>
            <a:ext cx="929365" cy="307777"/>
            <a:chOff x="1857356" y="857232"/>
            <a:chExt cx="929829" cy="307579"/>
          </a:xfrm>
        </p:grpSpPr>
        <p:sp>
          <p:nvSpPr>
            <p:cNvPr id="23" name="TextBox 22"/>
            <p:cNvSpPr txBox="1"/>
            <p:nvPr/>
          </p:nvSpPr>
          <p:spPr>
            <a:xfrm>
              <a:off x="1928830" y="857232"/>
              <a:ext cx="858355" cy="3075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교육사항</a:t>
              </a:r>
            </a:p>
          </p:txBody>
        </p:sp>
        <p:sp>
          <p:nvSpPr>
            <p:cNvPr id="24" name="타원 23"/>
            <p:cNvSpPr/>
            <p:nvPr/>
          </p:nvSpPr>
          <p:spPr>
            <a:xfrm>
              <a:off x="1857356" y="96354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40340"/>
              </p:ext>
            </p:extLst>
          </p:nvPr>
        </p:nvGraphicFramePr>
        <p:xfrm>
          <a:off x="1691111" y="4143340"/>
          <a:ext cx="7211048" cy="1645920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1599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9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atin typeface="나눔고딕" pitchFamily="50" charset="-127"/>
                          <a:ea typeface="나눔고딕" pitchFamily="50" charset="-127"/>
                        </a:rPr>
                        <a:t>교육기간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atin typeface="나눔고딕" pitchFamily="50" charset="-127"/>
                          <a:ea typeface="나눔고딕" pitchFamily="50" charset="-127"/>
                        </a:rPr>
                        <a:t>교육기관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교육과목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atin typeface="나눔고딕" pitchFamily="50" charset="-127"/>
                          <a:ea typeface="나눔고딕" pitchFamily="50" charset="-127"/>
                        </a:rPr>
                        <a:t>교육내용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2019.08.12~2020.02.06</a:t>
                      </a:r>
                      <a:endParaRPr lang="ko-KR" altLang="en-US" sz="8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KH</a:t>
                      </a:r>
                      <a:r>
                        <a:rPr lang="ko-KR" altLang="en-US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정보교육원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[NCS] </a:t>
                      </a:r>
                      <a:r>
                        <a:rPr lang="ko-KR" altLang="en-US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디지털 컨버전스 융합</a:t>
                      </a:r>
                      <a:endParaRPr lang="en-US" altLang="ko-KR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응용 </a:t>
                      </a:r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SW </a:t>
                      </a:r>
                      <a:r>
                        <a:rPr lang="ko-KR" altLang="en-US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개발자 양성과정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ORACLE</a:t>
                      </a:r>
                    </a:p>
                    <a:p>
                      <a:pPr algn="l" latinLnBrk="1"/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SQL Programming</a:t>
                      </a:r>
                    </a:p>
                    <a:p>
                      <a:pPr algn="l" latinLnBrk="1"/>
                      <a:endParaRPr lang="en-US" altLang="ko-KR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JAVA</a:t>
                      </a:r>
                    </a:p>
                    <a:p>
                      <a:pPr algn="l" latinLnBrk="1"/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Servlet / JSP,  </a:t>
                      </a:r>
                      <a:r>
                        <a:rPr lang="en-US" altLang="ko-KR" sz="1050" b="0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jdbc</a:t>
                      </a:r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050" b="0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SpringFramework</a:t>
                      </a:r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 </a:t>
                      </a:r>
                    </a:p>
                    <a:p>
                      <a:pPr algn="l" latinLnBrk="1"/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50" b="0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Mybatis</a:t>
                      </a:r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Ajax</a:t>
                      </a:r>
                    </a:p>
                    <a:p>
                      <a:pPr algn="l" latinLnBrk="1"/>
                      <a:endParaRPr lang="en-US" altLang="ko-KR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5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HTML / CSS / JavaScript</a:t>
                      </a:r>
                      <a:endParaRPr lang="ko-KR" altLang="en-US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02. 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03. 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295" name="슬라이드 번호 개체 틀 2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86E13C6-68A8-4F81-B8FE-36BA0602652C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ko-KR" altLang="en-US"/>
          </a:p>
        </p:txBody>
      </p:sp>
      <p:sp>
        <p:nvSpPr>
          <p:cNvPr id="9296" name="바닥글 개체 틀 28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1" name="그룹 17"/>
          <p:cNvGrpSpPr>
            <a:grpSpLocks/>
          </p:cNvGrpSpPr>
          <p:nvPr/>
        </p:nvGrpSpPr>
        <p:grpSpPr bwMode="auto">
          <a:xfrm>
            <a:off x="1619673" y="476672"/>
            <a:ext cx="761050" cy="307777"/>
            <a:chOff x="1857356" y="857232"/>
            <a:chExt cx="761055" cy="307579"/>
          </a:xfrm>
        </p:grpSpPr>
        <p:sp>
          <p:nvSpPr>
            <p:cNvPr id="19" name="TextBox 18"/>
            <p:cNvSpPr txBox="1"/>
            <p:nvPr/>
          </p:nvSpPr>
          <p:spPr>
            <a:xfrm>
              <a:off x="1928794" y="857232"/>
              <a:ext cx="689617" cy="3075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자격증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1857356" y="96354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77841"/>
              </p:ext>
            </p:extLst>
          </p:nvPr>
        </p:nvGraphicFramePr>
        <p:xfrm>
          <a:off x="1690459" y="837183"/>
          <a:ext cx="7211698" cy="681228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2689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6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atin typeface="나눔고딕" pitchFamily="50" charset="-127"/>
                          <a:ea typeface="나눔고딕" pitchFamily="50" charset="-127"/>
                        </a:rPr>
                        <a:t>자격면허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atin typeface="나눔고딕" pitchFamily="50" charset="-127"/>
                          <a:ea typeface="나눔고딕" pitchFamily="50" charset="-127"/>
                        </a:rPr>
                        <a:t>취득일자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latin typeface="나눔고딕" pitchFamily="50" charset="-127"/>
                          <a:ea typeface="나눔고딕" pitchFamily="50" charset="-127"/>
                        </a:rPr>
                        <a:t>발행처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정보처리기사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2015.10.23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한국산업인력공단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운전면허</a:t>
                      </a:r>
                      <a:r>
                        <a:rPr lang="en-US" altLang="ko-KR" sz="1100" kern="10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</a:t>
                      </a:r>
                      <a:r>
                        <a:rPr lang="ko-KR" altLang="en-US" sz="1100" kern="10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 보통</a:t>
                      </a:r>
                      <a:r>
                        <a:rPr lang="en-US" altLang="ko-KR" sz="1100" kern="10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kern="10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2013.01.11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경기지방경찰청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95" name="슬라이드 번호 개체 틀 27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86E13C6-68A8-4F81-B8FE-36BA0602652C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/>
          </a:p>
        </p:txBody>
      </p:sp>
      <p:sp>
        <p:nvSpPr>
          <p:cNvPr id="9296" name="바닥글 개체 틀 28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grpSp>
        <p:nvGrpSpPr>
          <p:cNvPr id="28" name="그룹 17">
            <a:extLst>
              <a:ext uri="{FF2B5EF4-FFF2-40B4-BE49-F238E27FC236}">
                <a16:creationId xmlns:a16="http://schemas.microsoft.com/office/drawing/2014/main" id="{31BD6577-0316-4129-9A03-B4C6C9E78B14}"/>
              </a:ext>
            </a:extLst>
          </p:cNvPr>
          <p:cNvGrpSpPr>
            <a:grpSpLocks/>
          </p:cNvGrpSpPr>
          <p:nvPr/>
        </p:nvGrpSpPr>
        <p:grpSpPr bwMode="auto">
          <a:xfrm>
            <a:off x="1619673" y="1776414"/>
            <a:ext cx="929365" cy="307777"/>
            <a:chOff x="1857356" y="857232"/>
            <a:chExt cx="929371" cy="3075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A0EEE2-6964-4C12-82A3-3C772191776C}"/>
                </a:ext>
              </a:extLst>
            </p:cNvPr>
            <p:cNvSpPr txBox="1"/>
            <p:nvPr/>
          </p:nvSpPr>
          <p:spPr>
            <a:xfrm>
              <a:off x="1928794" y="857232"/>
              <a:ext cx="857933" cy="3075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어학자격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5F5FD39-55AE-4C5B-AAB6-04F748B06C32}"/>
                </a:ext>
              </a:extLst>
            </p:cNvPr>
            <p:cNvSpPr/>
            <p:nvPr/>
          </p:nvSpPr>
          <p:spPr>
            <a:xfrm>
              <a:off x="1857356" y="96354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B272562-EE6F-413D-A5A1-3EA511FCA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03353"/>
              </p:ext>
            </p:extLst>
          </p:nvPr>
        </p:nvGraphicFramePr>
        <p:xfrm>
          <a:off x="1690459" y="2136925"/>
          <a:ext cx="7211697" cy="477774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1958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732">
                  <a:extLst>
                    <a:ext uri="{9D8B030D-6E8A-4147-A177-3AD203B41FA5}">
                      <a16:colId xmlns:a16="http://schemas.microsoft.com/office/drawing/2014/main" val="3258426966"/>
                    </a:ext>
                  </a:extLst>
                </a:gridCol>
                <a:gridCol w="186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자격면허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성적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취득일자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발행처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TOEIC Speaking</a:t>
                      </a:r>
                      <a:endParaRPr lang="en-US" altLang="ko-KR" sz="11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Speaking Score 140, Level 6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2019.11.16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YBM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3" name="그룹 17">
            <a:extLst>
              <a:ext uri="{FF2B5EF4-FFF2-40B4-BE49-F238E27FC236}">
                <a16:creationId xmlns:a16="http://schemas.microsoft.com/office/drawing/2014/main" id="{0CFA7E45-915D-4FDF-9BE5-EF89D6D1E04B}"/>
              </a:ext>
            </a:extLst>
          </p:cNvPr>
          <p:cNvGrpSpPr>
            <a:grpSpLocks/>
          </p:cNvGrpSpPr>
          <p:nvPr/>
        </p:nvGrpSpPr>
        <p:grpSpPr bwMode="auto">
          <a:xfrm>
            <a:off x="1619672" y="2921235"/>
            <a:ext cx="929365" cy="307777"/>
            <a:chOff x="1857356" y="857232"/>
            <a:chExt cx="929371" cy="30757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7A69298-3AF2-41B9-A69C-C448CDC7F333}"/>
                </a:ext>
              </a:extLst>
            </p:cNvPr>
            <p:cNvSpPr txBox="1"/>
            <p:nvPr/>
          </p:nvSpPr>
          <p:spPr>
            <a:xfrm>
              <a:off x="1928794" y="857232"/>
              <a:ext cx="857933" cy="3075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경력사항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AFB4D92-234A-497E-9458-33FD9D26165D}"/>
                </a:ext>
              </a:extLst>
            </p:cNvPr>
            <p:cNvSpPr/>
            <p:nvPr/>
          </p:nvSpPr>
          <p:spPr>
            <a:xfrm>
              <a:off x="1857356" y="96354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274E996-6C29-409F-9D89-9DE31E7CD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98741"/>
              </p:ext>
            </p:extLst>
          </p:nvPr>
        </p:nvGraphicFramePr>
        <p:xfrm>
          <a:off x="1690459" y="3281746"/>
          <a:ext cx="7211697" cy="477774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1958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210">
                  <a:extLst>
                    <a:ext uri="{9D8B030D-6E8A-4147-A177-3AD203B41FA5}">
                      <a16:colId xmlns:a16="http://schemas.microsoft.com/office/drawing/2014/main" val="3258426966"/>
                    </a:ext>
                  </a:extLst>
                </a:gridCol>
                <a:gridCol w="1976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근무기간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업무내용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직급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Xinno</a:t>
                      </a: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Inc.</a:t>
                      </a:r>
                      <a:endParaRPr lang="en-US" altLang="ko-KR" sz="11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2016.11.07 ~ 2017.04.16</a:t>
                      </a:r>
                      <a:endParaRPr lang="ko-KR" altLang="en-US" sz="1100" kern="10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10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Asp.net Back-End </a:t>
                      </a: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유지보수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10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인턴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7" name="그룹 17">
            <a:extLst>
              <a:ext uri="{FF2B5EF4-FFF2-40B4-BE49-F238E27FC236}">
                <a16:creationId xmlns:a16="http://schemas.microsoft.com/office/drawing/2014/main" id="{12AA967E-0E0A-41FD-9C08-E6A723F6AC36}"/>
              </a:ext>
            </a:extLst>
          </p:cNvPr>
          <p:cNvGrpSpPr>
            <a:grpSpLocks/>
          </p:cNvGrpSpPr>
          <p:nvPr/>
        </p:nvGrpSpPr>
        <p:grpSpPr bwMode="auto">
          <a:xfrm>
            <a:off x="1619673" y="4071887"/>
            <a:ext cx="929365" cy="307777"/>
            <a:chOff x="1857356" y="857232"/>
            <a:chExt cx="929371" cy="30757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2E2CC5-349A-4922-AB36-38D4934A82F8}"/>
                </a:ext>
              </a:extLst>
            </p:cNvPr>
            <p:cNvSpPr txBox="1"/>
            <p:nvPr/>
          </p:nvSpPr>
          <p:spPr>
            <a:xfrm>
              <a:off x="1928794" y="857232"/>
              <a:ext cx="857933" cy="3075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accent6">
                      <a:lumMod val="75000"/>
                    </a:schemeClr>
                  </a:solidFill>
                  <a:latin typeface="나눔고딕 ExtraBold" pitchFamily="50" charset="-127"/>
                  <a:ea typeface="나눔고딕 ExtraBold" pitchFamily="50" charset="-127"/>
                </a:rPr>
                <a:t>대외활동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0AB9BA3-29EF-478C-969D-EB01054BD973}"/>
                </a:ext>
              </a:extLst>
            </p:cNvPr>
            <p:cNvSpPr/>
            <p:nvPr/>
          </p:nvSpPr>
          <p:spPr>
            <a:xfrm>
              <a:off x="1857356" y="96354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4A48B3D6-50D6-4CD1-A410-35A5ECAFC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6838"/>
              </p:ext>
            </p:extLst>
          </p:nvPr>
        </p:nvGraphicFramePr>
        <p:xfrm>
          <a:off x="1690459" y="4432398"/>
          <a:ext cx="7211696" cy="1084834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218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233">
                  <a:extLst>
                    <a:ext uri="{9D8B030D-6E8A-4147-A177-3AD203B41FA5}">
                      <a16:colId xmlns:a16="http://schemas.microsoft.com/office/drawing/2014/main" val="3258426966"/>
                    </a:ext>
                  </a:extLst>
                </a:gridCol>
                <a:gridCol w="2031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소속명</a:t>
                      </a:r>
                      <a:endParaRPr lang="ko-KR" altLang="en-US" sz="12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활동내용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직급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대진대학교 컴퓨터공학과</a:t>
                      </a:r>
                      <a:endParaRPr lang="en-US" altLang="ko-KR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응용 시스템 실험실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2012.04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2016.06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 관련 프로젝트 및 세미나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연구원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대진대학교 대진멘토링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2015.03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2015.06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 </a:t>
                      </a: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스터디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멘토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37619037"/>
                  </a:ext>
                </a:extLst>
              </a:tr>
              <a:tr h="16749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대진대학교 컴퓨터공학과 학생회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2012.03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2014.06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학과 행사 기획 및 운영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총무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31118090"/>
                  </a:ext>
                </a:extLst>
              </a:tr>
            </a:tbl>
          </a:graphicData>
        </a:graphic>
      </p:graphicFrame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D560C3C-24DE-4063-BD46-05FA6209B146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E0D048-19A8-47BC-BB6E-5838B3E2F7C2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819BB7-BF61-4B86-A4AE-0CE42BD405C1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6A8148B-E6F3-4F5A-B7C3-F798DAE5AC7B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02. 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982E56-5072-43AA-B8B2-7340344A9726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03. 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91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045815"/>
              </p:ext>
            </p:extLst>
          </p:nvPr>
        </p:nvGraphicFramePr>
        <p:xfrm>
          <a:off x="1690459" y="428625"/>
          <a:ext cx="7211699" cy="270052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프로젝트 명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MORAHAJI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기간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2019.12.04~2019.12.13</a:t>
                      </a:r>
                      <a:endParaRPr lang="ko-KR" altLang="en-US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참여인원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lang="ko-KR" altLang="en-US" sz="1050" kern="1200" dirty="0">
                          <a:latin typeface="나눔고딕" pitchFamily="50" charset="-127"/>
                          <a:ea typeface="나눔고딕" pitchFamily="50" charset="-127"/>
                        </a:rPr>
                        <a:t>명</a:t>
                      </a:r>
                      <a:endParaRPr lang="ko-KR" altLang="en-US" sz="105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개발 목표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신뢰도 있는 결과를 얻을 수 있는 사용자 참여형 신조어 사전 구현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자유게시판 제공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파파고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번역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자동완성 검색 등 사용자 편의 기능 제공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64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 환경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Eclipse </a:t>
                      </a:r>
                      <a:r>
                        <a:rPr lang="en-US" sz="105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Jee</a:t>
                      </a:r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Oracle Database 11g OR MariaDB, Tomcat 8.5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JAVA, HTML, JavaScript, jQuery, Bootstrap, Servlet 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24867192"/>
                  </a:ext>
                </a:extLst>
              </a:tr>
              <a:tr h="114402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담당 역할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데이터베이스 설계 및 관리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메인 화면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단어 관련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등록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삭제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좋아요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싫어요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신고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북마크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단어 순위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API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- 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giphy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: gif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검색 및 등록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&amp; Papago :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번역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로그인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회원가입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찾기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09599909"/>
                  </a:ext>
                </a:extLst>
              </a:tr>
            </a:tbl>
          </a:graphicData>
        </a:graphic>
      </p:graphicFrame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pic>
        <p:nvPicPr>
          <p:cNvPr id="2" name="그림 1">
            <a:hlinkClick r:id="rId2"/>
            <a:extLst>
              <a:ext uri="{FF2B5EF4-FFF2-40B4-BE49-F238E27FC236}">
                <a16:creationId xmlns:a16="http://schemas.microsoft.com/office/drawing/2014/main" id="{B16DD7F6-C29B-47AA-A998-C6A0ED90B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8"/>
          <a:stretch/>
        </p:blipFill>
        <p:spPr>
          <a:xfrm>
            <a:off x="1690460" y="3262503"/>
            <a:ext cx="7264626" cy="3252597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242806C-BD58-41D5-AA15-7B3FD3B8F146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7245EB-E520-413A-BCC3-EA46C1BF4884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102EA5-E407-4AF6-A6B8-DAADD53D2057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B45EFB-4312-4E46-9ACF-EAD265FAD20A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287C1C-AC83-4DE4-8504-EC5D85BA1CA0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03. 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33A90-2FA1-4CEC-BC53-E434C7CDCBF5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AAAFB3-4E5A-467D-8B84-9ACEE24749FC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9DFC7F-38C7-4435-808A-5B1A71168C29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03. 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00B3FC1-92A6-4739-96EE-758239BFD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65467"/>
              </p:ext>
            </p:extLst>
          </p:nvPr>
        </p:nvGraphicFramePr>
        <p:xfrm>
          <a:off x="1690459" y="428625"/>
          <a:ext cx="7211699" cy="25908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8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Database </a:t>
                      </a: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97" name="_x583673856">
            <a:extLst>
              <a:ext uri="{FF2B5EF4-FFF2-40B4-BE49-F238E27FC236}">
                <a16:creationId xmlns:a16="http://schemas.microsoft.com/office/drawing/2014/main" id="{5BE5886C-4C47-4419-896A-A5A884EE8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58" y="749300"/>
            <a:ext cx="4949521" cy="282371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A502C7-6ADC-49D3-8CF3-443A1164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05" y="4053653"/>
            <a:ext cx="6016153" cy="146357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설명선: 굽은 이중선 3">
            <a:extLst>
              <a:ext uri="{FF2B5EF4-FFF2-40B4-BE49-F238E27FC236}">
                <a16:creationId xmlns:a16="http://schemas.microsoft.com/office/drawing/2014/main" id="{A9FCA0EF-CD26-4D86-BBAF-81F098917297}"/>
              </a:ext>
            </a:extLst>
          </p:cNvPr>
          <p:cNvSpPr/>
          <p:nvPr/>
        </p:nvSpPr>
        <p:spPr>
          <a:xfrm>
            <a:off x="2456238" y="3645024"/>
            <a:ext cx="5042840" cy="365124"/>
          </a:xfrm>
          <a:prstGeom prst="borderCallout3">
            <a:avLst>
              <a:gd name="adj1" fmla="val 45421"/>
              <a:gd name="adj2" fmla="val -540"/>
              <a:gd name="adj3" fmla="val 44910"/>
              <a:gd name="adj4" fmla="val -16491"/>
              <a:gd name="adj5" fmla="val 236033"/>
              <a:gd name="adj6" fmla="val -16491"/>
              <a:gd name="adj7" fmla="val 235916"/>
              <a:gd name="adj8" fmla="val 8391"/>
            </a:avLst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View</a:t>
            </a:r>
            <a:r>
              <a:rPr lang="ko-KR" altLang="en-US" sz="1200" dirty="0"/>
              <a:t> 생성 </a:t>
            </a:r>
            <a:r>
              <a:rPr lang="en-US" altLang="ko-KR" sz="1200" dirty="0"/>
              <a:t>(</a:t>
            </a:r>
            <a:r>
              <a:rPr lang="ko-KR" altLang="en-US" sz="1200" dirty="0"/>
              <a:t>단어 출력 시 사용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624AFB-84C9-4CCF-80B8-FA67671B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05" y="5741523"/>
            <a:ext cx="6016153" cy="85582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AB028F-AF93-4F20-BA88-A23692A12C4C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06CE3A-FEDD-4DC3-BB64-A030B5A0615F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C38A46-02E1-463F-A73D-8C9C9C3B6321}"/>
              </a:ext>
            </a:extLst>
          </p:cNvPr>
          <p:cNvSpPr/>
          <p:nvPr/>
        </p:nvSpPr>
        <p:spPr>
          <a:xfrm>
            <a:off x="2886005" y="4053653"/>
            <a:ext cx="6016151" cy="1463578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1A2115-30B6-4873-AEB1-504F5512B861}"/>
              </a:ext>
            </a:extLst>
          </p:cNvPr>
          <p:cNvSpPr/>
          <p:nvPr/>
        </p:nvSpPr>
        <p:spPr>
          <a:xfrm>
            <a:off x="2886005" y="5741523"/>
            <a:ext cx="6016152" cy="85582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F48F06-8868-4116-B4D7-9191809FF95C}"/>
              </a:ext>
            </a:extLst>
          </p:cNvPr>
          <p:cNvSpPr/>
          <p:nvPr/>
        </p:nvSpPr>
        <p:spPr>
          <a:xfrm>
            <a:off x="8220076" y="5614150"/>
            <a:ext cx="792088" cy="191114"/>
          </a:xfrm>
          <a:prstGeom prst="rect">
            <a:avLst/>
          </a:prstGeom>
          <a:ln w="12700">
            <a:solidFill>
              <a:schemeClr val="tx2"/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Oracle</a:t>
            </a:r>
            <a:endParaRPr lang="ko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FB1ECB-DA01-45AC-A3FC-E2C31FB86F7B}"/>
              </a:ext>
            </a:extLst>
          </p:cNvPr>
          <p:cNvSpPr/>
          <p:nvPr/>
        </p:nvSpPr>
        <p:spPr>
          <a:xfrm>
            <a:off x="8220076" y="5373216"/>
            <a:ext cx="792088" cy="191114"/>
          </a:xfrm>
          <a:prstGeom prst="rect">
            <a:avLst/>
          </a:prstGeom>
          <a:ln w="12700">
            <a:solidFill>
              <a:schemeClr val="tx2"/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MariaDB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3686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직사각형 14344">
            <a:extLst>
              <a:ext uri="{FF2B5EF4-FFF2-40B4-BE49-F238E27FC236}">
                <a16:creationId xmlns:a16="http://schemas.microsoft.com/office/drawing/2014/main" id="{1ED0C2FF-7AE9-4F33-AA04-6A442C726CDE}"/>
              </a:ext>
            </a:extLst>
          </p:cNvPr>
          <p:cNvSpPr/>
          <p:nvPr/>
        </p:nvSpPr>
        <p:spPr>
          <a:xfrm>
            <a:off x="1690459" y="736918"/>
            <a:ext cx="4681732" cy="3997590"/>
          </a:xfrm>
          <a:prstGeom prst="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E1603D-3925-4F4E-8C54-DC8B7D1CD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39" b="19756"/>
          <a:stretch/>
        </p:blipFill>
        <p:spPr>
          <a:xfrm>
            <a:off x="1750962" y="3073988"/>
            <a:ext cx="4537719" cy="5261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32453F-68B5-4235-A6EA-72F1CD230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9" b="1"/>
          <a:stretch/>
        </p:blipFill>
        <p:spPr>
          <a:xfrm>
            <a:off x="1750962" y="3956192"/>
            <a:ext cx="4537719" cy="73192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DD092AF-EFBB-40BA-A36F-28A31A921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48"/>
          <a:stretch/>
        </p:blipFill>
        <p:spPr>
          <a:xfrm>
            <a:off x="1746016" y="785004"/>
            <a:ext cx="4547610" cy="36793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352BB07-8083-479F-B162-7DB892899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619" b="428"/>
          <a:stretch/>
        </p:blipFill>
        <p:spPr>
          <a:xfrm>
            <a:off x="1750962" y="3650903"/>
            <a:ext cx="4537719" cy="25456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C3EB443-FEFA-4129-BFE1-E43B0EF83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49"/>
          <a:stretch/>
        </p:blipFill>
        <p:spPr>
          <a:xfrm>
            <a:off x="1750962" y="1203664"/>
            <a:ext cx="4537719" cy="181960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02778"/>
              </p:ext>
            </p:extLst>
          </p:nvPr>
        </p:nvGraphicFramePr>
        <p:xfrm>
          <a:off x="1690459" y="428625"/>
          <a:ext cx="7211699" cy="25908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기능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단어 목록 불러오기</a:t>
                      </a: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(pagination)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C0011F2-ACFD-41B9-9AFE-4AF3C01A6474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17482A-44E8-4243-8041-9AD5BBE126A0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DBF788-F420-43B3-BB37-494DBDD60E1D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03. 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315250F-1B6B-4375-97DD-60B9BF634F0E}"/>
              </a:ext>
            </a:extLst>
          </p:cNvPr>
          <p:cNvCxnSpPr>
            <a:cxnSpLocks/>
            <a:stCxn id="52" idx="3"/>
            <a:endCxn id="6" idx="0"/>
          </p:cNvCxnSpPr>
          <p:nvPr/>
        </p:nvCxnSpPr>
        <p:spPr>
          <a:xfrm>
            <a:off x="3433215" y="3383043"/>
            <a:ext cx="3297527" cy="1162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17E47A-9CF7-4574-93DC-DDD0D70F6B23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4ACB2E-F9A5-4D95-A2EC-21DCBB708CF2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4EBBD0-0E8B-42FC-A7F7-70297F544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167" y="1205251"/>
            <a:ext cx="3575125" cy="87374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AA76EC-7360-4172-AA40-14F4DE7A9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035" y="4545619"/>
            <a:ext cx="4465414" cy="202924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2D1DF4E-AF01-477F-A3C9-6AE1032E3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7714" y="4545619"/>
            <a:ext cx="1358710" cy="2029246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4341" name="연결선: 꺾임 14340">
            <a:extLst>
              <a:ext uri="{FF2B5EF4-FFF2-40B4-BE49-F238E27FC236}">
                <a16:creationId xmlns:a16="http://schemas.microsoft.com/office/drawing/2014/main" id="{A90F2288-737F-4DC6-8F34-F213576EDA16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483768" y="4441229"/>
            <a:ext cx="1193301" cy="1043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351" name="직사각형 14350">
            <a:extLst>
              <a:ext uri="{FF2B5EF4-FFF2-40B4-BE49-F238E27FC236}">
                <a16:creationId xmlns:a16="http://schemas.microsoft.com/office/drawing/2014/main" id="{294E30E0-C55B-46E0-81B6-19E46CF5E8A7}"/>
              </a:ext>
            </a:extLst>
          </p:cNvPr>
          <p:cNvSpPr/>
          <p:nvPr/>
        </p:nvSpPr>
        <p:spPr>
          <a:xfrm>
            <a:off x="1749351" y="1198775"/>
            <a:ext cx="2800670" cy="475084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72DC4E-F128-4EFE-8491-3AE8CB9AE629}"/>
              </a:ext>
            </a:extLst>
          </p:cNvPr>
          <p:cNvSpPr/>
          <p:nvPr/>
        </p:nvSpPr>
        <p:spPr>
          <a:xfrm>
            <a:off x="5498167" y="1203664"/>
            <a:ext cx="3575125" cy="875327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826D902-A985-4ABB-B1F1-F343740C5FD8}"/>
              </a:ext>
            </a:extLst>
          </p:cNvPr>
          <p:cNvCxnSpPr>
            <a:stCxn id="22" idx="1"/>
          </p:cNvCxnSpPr>
          <p:nvPr/>
        </p:nvCxnSpPr>
        <p:spPr>
          <a:xfrm flipH="1">
            <a:off x="4581078" y="1453606"/>
            <a:ext cx="249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430F05A-F684-4C8F-BE91-4845AEA99994}"/>
              </a:ext>
            </a:extLst>
          </p:cNvPr>
          <p:cNvCxnSpPr>
            <a:cxnSpLocks/>
          </p:cNvCxnSpPr>
          <p:nvPr/>
        </p:nvCxnSpPr>
        <p:spPr>
          <a:xfrm>
            <a:off x="5622248" y="1720340"/>
            <a:ext cx="25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3D6DAC-9B68-4532-AA15-3DA9B5772DFD}"/>
              </a:ext>
            </a:extLst>
          </p:cNvPr>
          <p:cNvSpPr/>
          <p:nvPr/>
        </p:nvSpPr>
        <p:spPr>
          <a:xfrm>
            <a:off x="4830160" y="1641496"/>
            <a:ext cx="792088" cy="191114"/>
          </a:xfrm>
          <a:prstGeom prst="rect">
            <a:avLst/>
          </a:prstGeom>
          <a:ln w="3175">
            <a:solidFill>
              <a:schemeClr val="tx2"/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/>
              <a:t>Oracle</a:t>
            </a:r>
            <a:endParaRPr lang="ko-KR" altLang="en-US" sz="11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D2841F-0EA0-4891-AFD4-DA3AE608A210}"/>
              </a:ext>
            </a:extLst>
          </p:cNvPr>
          <p:cNvSpPr/>
          <p:nvPr/>
        </p:nvSpPr>
        <p:spPr>
          <a:xfrm>
            <a:off x="4830160" y="1358049"/>
            <a:ext cx="792088" cy="191114"/>
          </a:xfrm>
          <a:prstGeom prst="rect">
            <a:avLst/>
          </a:prstGeom>
          <a:ln w="3175">
            <a:solidFill>
              <a:schemeClr val="tx2"/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MariaDB</a:t>
            </a:r>
            <a:endParaRPr lang="ko-KR" altLang="en-US" sz="11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A6B3998-02B9-468D-B045-EEEF3E886B4C}"/>
              </a:ext>
            </a:extLst>
          </p:cNvPr>
          <p:cNvSpPr/>
          <p:nvPr/>
        </p:nvSpPr>
        <p:spPr>
          <a:xfrm>
            <a:off x="2818982" y="3337085"/>
            <a:ext cx="614233" cy="91915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2D3A38C-901D-4156-940C-650569688DF5}"/>
              </a:ext>
            </a:extLst>
          </p:cNvPr>
          <p:cNvSpPr/>
          <p:nvPr/>
        </p:nvSpPr>
        <p:spPr>
          <a:xfrm>
            <a:off x="1941414" y="4413265"/>
            <a:ext cx="460455" cy="104390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354" name="직선 연결선 14353">
            <a:extLst>
              <a:ext uri="{FF2B5EF4-FFF2-40B4-BE49-F238E27FC236}">
                <a16:creationId xmlns:a16="http://schemas.microsoft.com/office/drawing/2014/main" id="{9D93E4A9-EDB6-45A7-AD39-5FC18B54FAF9}"/>
              </a:ext>
            </a:extLst>
          </p:cNvPr>
          <p:cNvCxnSpPr>
            <a:cxnSpLocks/>
          </p:cNvCxnSpPr>
          <p:nvPr/>
        </p:nvCxnSpPr>
        <p:spPr>
          <a:xfrm>
            <a:off x="1744405" y="3048627"/>
            <a:ext cx="455083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5C1CC85-6C18-48DF-9F35-DE847CE9A9DF}"/>
              </a:ext>
            </a:extLst>
          </p:cNvPr>
          <p:cNvCxnSpPr>
            <a:cxnSpLocks/>
          </p:cNvCxnSpPr>
          <p:nvPr/>
        </p:nvCxnSpPr>
        <p:spPr>
          <a:xfrm>
            <a:off x="1744405" y="3618000"/>
            <a:ext cx="455083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0B78AC9-96DB-4918-BDC5-EDAF4B579022}"/>
              </a:ext>
            </a:extLst>
          </p:cNvPr>
          <p:cNvCxnSpPr>
            <a:cxnSpLocks/>
          </p:cNvCxnSpPr>
          <p:nvPr/>
        </p:nvCxnSpPr>
        <p:spPr>
          <a:xfrm>
            <a:off x="1746000" y="3924000"/>
            <a:ext cx="455083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CF88BF4-16B3-4002-BB13-E5431BFEEA34}"/>
              </a:ext>
            </a:extLst>
          </p:cNvPr>
          <p:cNvCxnSpPr>
            <a:cxnSpLocks/>
          </p:cNvCxnSpPr>
          <p:nvPr/>
        </p:nvCxnSpPr>
        <p:spPr>
          <a:xfrm>
            <a:off x="1744405" y="1170000"/>
            <a:ext cx="455083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82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FE40FDB1-4084-45AE-A9B3-12629181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11" y="2256633"/>
            <a:ext cx="3884147" cy="279457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4B4EBBA-BC8A-449B-8242-4F457C49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59" y="2256633"/>
            <a:ext cx="3224871" cy="250496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0EDD425-7E3A-46A4-AC2F-0DA0A752A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459" y="801001"/>
            <a:ext cx="4400550" cy="1295400"/>
          </a:xfrm>
          <a:prstGeom prst="rect">
            <a:avLst/>
          </a:prstGeom>
          <a:ln>
            <a:solidFill>
              <a:schemeClr val="tx2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640011"/>
              </p:ext>
            </p:extLst>
          </p:nvPr>
        </p:nvGraphicFramePr>
        <p:xfrm>
          <a:off x="1690459" y="428625"/>
          <a:ext cx="7211699" cy="25908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기능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단어 랭킹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C0011F2-ACFD-41B9-9AFE-4AF3C01A6474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17482A-44E8-4243-8041-9AD5BBE126A0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DBF788-F420-43B3-BB37-494DBDD60E1D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03. 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8ABD67-CDAC-4409-B0EF-D402B5B7B60D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D70CB6-9681-45DC-A9F0-EC6CDE88CD5B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4339" name="그림 14338">
            <a:extLst>
              <a:ext uri="{FF2B5EF4-FFF2-40B4-BE49-F238E27FC236}">
                <a16:creationId xmlns:a16="http://schemas.microsoft.com/office/drawing/2014/main" id="{373228FF-EA22-46C7-A16C-1BB3D9E4B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18" y="3072758"/>
            <a:ext cx="1433813" cy="14021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337" name="그림 14336">
            <a:extLst>
              <a:ext uri="{FF2B5EF4-FFF2-40B4-BE49-F238E27FC236}">
                <a16:creationId xmlns:a16="http://schemas.microsoft.com/office/drawing/2014/main" id="{09A63F63-BC0C-43E9-800C-A7DD3EEBAB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29"/>
          <a:stretch/>
        </p:blipFill>
        <p:spPr>
          <a:xfrm>
            <a:off x="6647873" y="1771740"/>
            <a:ext cx="2356965" cy="59007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4342" name="직선 화살표 연결선 14341">
            <a:extLst>
              <a:ext uri="{FF2B5EF4-FFF2-40B4-BE49-F238E27FC236}">
                <a16:creationId xmlns:a16="http://schemas.microsoft.com/office/drawing/2014/main" id="{F76D22F0-8261-4D95-A4C3-5A6EDD20A6D2}"/>
              </a:ext>
            </a:extLst>
          </p:cNvPr>
          <p:cNvCxnSpPr>
            <a:cxnSpLocks/>
            <a:stCxn id="64" idx="2"/>
            <a:endCxn id="55" idx="0"/>
          </p:cNvCxnSpPr>
          <p:nvPr/>
        </p:nvCxnSpPr>
        <p:spPr>
          <a:xfrm>
            <a:off x="3292033" y="1916832"/>
            <a:ext cx="10862" cy="33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E31268-8880-4B48-99F0-B3F63FE93EC9}"/>
              </a:ext>
            </a:extLst>
          </p:cNvPr>
          <p:cNvSpPr/>
          <p:nvPr/>
        </p:nvSpPr>
        <p:spPr>
          <a:xfrm>
            <a:off x="2333006" y="3067704"/>
            <a:ext cx="798833" cy="145272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D7C747-2109-49FD-956B-B50703F80530}"/>
              </a:ext>
            </a:extLst>
          </p:cNvPr>
          <p:cNvSpPr/>
          <p:nvPr/>
        </p:nvSpPr>
        <p:spPr>
          <a:xfrm>
            <a:off x="750525" y="3067705"/>
            <a:ext cx="1450261" cy="145272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08F89B5-2DF6-49DC-8AA9-A11D0445A9A3}"/>
              </a:ext>
            </a:extLst>
          </p:cNvPr>
          <p:cNvSpPr/>
          <p:nvPr/>
        </p:nvSpPr>
        <p:spPr>
          <a:xfrm>
            <a:off x="5341526" y="2942956"/>
            <a:ext cx="3560631" cy="145711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CF2945-6514-4043-9CAD-5FEA4346A74D}"/>
              </a:ext>
            </a:extLst>
          </p:cNvPr>
          <p:cNvSpPr/>
          <p:nvPr/>
        </p:nvSpPr>
        <p:spPr>
          <a:xfrm>
            <a:off x="6647873" y="1771740"/>
            <a:ext cx="2356965" cy="59007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0C978BD-3950-4DFD-815A-9A18EDF08205}"/>
              </a:ext>
            </a:extLst>
          </p:cNvPr>
          <p:cNvSpPr/>
          <p:nvPr/>
        </p:nvSpPr>
        <p:spPr>
          <a:xfrm>
            <a:off x="2952400" y="1700213"/>
            <a:ext cx="679266" cy="216619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EDA725B-C418-43D9-B14E-122184D3E0F3}"/>
              </a:ext>
            </a:extLst>
          </p:cNvPr>
          <p:cNvSpPr/>
          <p:nvPr/>
        </p:nvSpPr>
        <p:spPr>
          <a:xfrm>
            <a:off x="2987404" y="3231485"/>
            <a:ext cx="733661" cy="92617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356" name="연결선: 꺾임 14355">
            <a:extLst>
              <a:ext uri="{FF2B5EF4-FFF2-40B4-BE49-F238E27FC236}">
                <a16:creationId xmlns:a16="http://schemas.microsoft.com/office/drawing/2014/main" id="{AFD40BBA-5A76-455E-A5DB-70C62CCB3F62}"/>
              </a:ext>
            </a:extLst>
          </p:cNvPr>
          <p:cNvCxnSpPr>
            <a:cxnSpLocks/>
          </p:cNvCxnSpPr>
          <p:nvPr/>
        </p:nvCxnSpPr>
        <p:spPr>
          <a:xfrm flipV="1">
            <a:off x="3354236" y="2451262"/>
            <a:ext cx="1663776" cy="780223"/>
          </a:xfrm>
          <a:prstGeom prst="bentConnector3">
            <a:avLst>
              <a:gd name="adj1" fmla="val 91086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6" name="그림 105">
            <a:extLst>
              <a:ext uri="{FF2B5EF4-FFF2-40B4-BE49-F238E27FC236}">
                <a16:creationId xmlns:a16="http://schemas.microsoft.com/office/drawing/2014/main" id="{44898973-AA48-483F-8C1C-582B5555CE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66" b="36438"/>
          <a:stretch/>
        </p:blipFill>
        <p:spPr>
          <a:xfrm>
            <a:off x="1690458" y="5224590"/>
            <a:ext cx="7211699" cy="137554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60492185-2FE5-49B4-BCDC-2A25A7BD6498}"/>
              </a:ext>
            </a:extLst>
          </p:cNvPr>
          <p:cNvSpPr/>
          <p:nvPr/>
        </p:nvSpPr>
        <p:spPr>
          <a:xfrm>
            <a:off x="1690458" y="4914349"/>
            <a:ext cx="1801422" cy="261028"/>
          </a:xfrm>
          <a:prstGeom prst="rect">
            <a:avLst/>
          </a:prstGeom>
          <a:ln w="3175">
            <a:solidFill>
              <a:schemeClr val="tx2"/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err="1">
                <a:solidFill>
                  <a:schemeClr val="dk1"/>
                </a:solidFill>
              </a:rPr>
              <a:t>jsp</a:t>
            </a:r>
            <a:r>
              <a:rPr lang="ko-KR" altLang="en-US" sz="1100" dirty="0">
                <a:solidFill>
                  <a:schemeClr val="dk1"/>
                </a:solidFill>
              </a:rPr>
              <a:t>에서 단어 순위 출력</a:t>
            </a:r>
          </a:p>
        </p:txBody>
      </p:sp>
    </p:spTree>
    <p:extLst>
      <p:ext uri="{BB962C8B-B14F-4D97-AF65-F5344CB8AC3E}">
        <p14:creationId xmlns:p14="http://schemas.microsoft.com/office/powerpoint/2010/main" val="357805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33A90-2FA1-4CEC-BC53-E434C7CDCBF5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AAAFB3-4E5A-467D-8B84-9ACEE24749FC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9DFC7F-38C7-4435-808A-5B1A71168C29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03. 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00B3FC1-92A6-4739-96EE-758239BFD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80175"/>
              </p:ext>
            </p:extLst>
          </p:nvPr>
        </p:nvGraphicFramePr>
        <p:xfrm>
          <a:off x="1690459" y="428625"/>
          <a:ext cx="7211699" cy="25908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기능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임시 비밀번호 </a:t>
                      </a: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찾기</a:t>
                      </a: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1E2500-6151-40DF-807F-7DBB3C92D1EE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8CFA99-C3B2-40CD-8591-33AFC8841B30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66719-E5CC-4F13-81C4-5A7D2DE7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438" y="5301208"/>
            <a:ext cx="5349250" cy="1263105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14347" name="그룹 14346">
            <a:extLst>
              <a:ext uri="{FF2B5EF4-FFF2-40B4-BE49-F238E27FC236}">
                <a16:creationId xmlns:a16="http://schemas.microsoft.com/office/drawing/2014/main" id="{153EBBE9-39D6-4A43-AD23-CD4CCED43362}"/>
              </a:ext>
            </a:extLst>
          </p:cNvPr>
          <p:cNvGrpSpPr/>
          <p:nvPr/>
        </p:nvGrpSpPr>
        <p:grpSpPr>
          <a:xfrm>
            <a:off x="5517449" y="809626"/>
            <a:ext cx="3384032" cy="4212000"/>
            <a:chOff x="1690459" y="776913"/>
            <a:chExt cx="3384032" cy="38689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19281D-270B-482D-8FBF-1A852E100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991" r="34924" b="3334"/>
            <a:stretch/>
          </p:blipFill>
          <p:spPr>
            <a:xfrm>
              <a:off x="1690459" y="776913"/>
              <a:ext cx="3384032" cy="386895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3E0191-2745-47F4-A1F2-5566450C86B4}"/>
                </a:ext>
              </a:extLst>
            </p:cNvPr>
            <p:cNvSpPr/>
            <p:nvPr/>
          </p:nvSpPr>
          <p:spPr>
            <a:xfrm>
              <a:off x="2843808" y="1700213"/>
              <a:ext cx="648071" cy="144611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346" name="그룹 14345">
            <a:extLst>
              <a:ext uri="{FF2B5EF4-FFF2-40B4-BE49-F238E27FC236}">
                <a16:creationId xmlns:a16="http://schemas.microsoft.com/office/drawing/2014/main" id="{66AD5EBB-A316-4EBB-AEE1-F052FBE11DB8}"/>
              </a:ext>
            </a:extLst>
          </p:cNvPr>
          <p:cNvGrpSpPr/>
          <p:nvPr/>
        </p:nvGrpSpPr>
        <p:grpSpPr>
          <a:xfrm>
            <a:off x="1707781" y="809626"/>
            <a:ext cx="3754094" cy="4212000"/>
            <a:chOff x="5148064" y="760412"/>
            <a:chExt cx="3754094" cy="4212000"/>
          </a:xfrm>
        </p:grpSpPr>
        <p:pic>
          <p:nvPicPr>
            <p:cNvPr id="14341" name="그림 14340">
              <a:extLst>
                <a:ext uri="{FF2B5EF4-FFF2-40B4-BE49-F238E27FC236}">
                  <a16:creationId xmlns:a16="http://schemas.microsoft.com/office/drawing/2014/main" id="{A7F76933-EEF2-4358-94B6-0F9F21D37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2828"/>
            <a:stretch/>
          </p:blipFill>
          <p:spPr>
            <a:xfrm>
              <a:off x="5180578" y="1124744"/>
              <a:ext cx="3684978" cy="2607794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9D74611-4E34-43D7-BA18-FC49D1733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802"/>
            <a:stretch/>
          </p:blipFill>
          <p:spPr>
            <a:xfrm>
              <a:off x="5180576" y="3789040"/>
              <a:ext cx="3684982" cy="1133562"/>
            </a:xfrm>
            <a:prstGeom prst="rect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70254BE-6A72-4B0B-9B73-4B8AE7863B04}"/>
                </a:ext>
              </a:extLst>
            </p:cNvPr>
            <p:cNvSpPr/>
            <p:nvPr/>
          </p:nvSpPr>
          <p:spPr>
            <a:xfrm>
              <a:off x="5180579" y="791708"/>
              <a:ext cx="3684978" cy="261028"/>
            </a:xfrm>
            <a:prstGeom prst="rect">
              <a:avLst/>
            </a:prstGeom>
            <a:ln w="3175">
              <a:solidFill>
                <a:schemeClr val="tx2"/>
              </a:solidFill>
              <a:prstDash val="lg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dk1"/>
                  </a:solidFill>
                </a:rPr>
                <a:t>Ajax</a:t>
              </a:r>
              <a:r>
                <a:rPr lang="ko-KR" altLang="en-US" sz="1100" dirty="0">
                  <a:solidFill>
                    <a:schemeClr val="dk1"/>
                  </a:solidFill>
                </a:rPr>
                <a:t>로 임시 비밀번호 기능 수행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E7B3A32-B3AD-4121-A231-B97909433F76}"/>
                </a:ext>
              </a:extLst>
            </p:cNvPr>
            <p:cNvSpPr/>
            <p:nvPr/>
          </p:nvSpPr>
          <p:spPr>
            <a:xfrm>
              <a:off x="5148064" y="760412"/>
              <a:ext cx="3754094" cy="4212000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E5DFBD3-0C94-4381-BDCE-CCDF7196CB49}"/>
              </a:ext>
            </a:extLst>
          </p:cNvPr>
          <p:cNvCxnSpPr>
            <a:cxnSpLocks/>
            <a:stCxn id="22" idx="2"/>
            <a:endCxn id="4" idx="0"/>
          </p:cNvCxnSpPr>
          <p:nvPr/>
        </p:nvCxnSpPr>
        <p:spPr>
          <a:xfrm flipH="1">
            <a:off x="6255063" y="1972224"/>
            <a:ext cx="739771" cy="3328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F9256D7-CCD4-4283-8BCC-AC4C1CAB8AEB}"/>
              </a:ext>
            </a:extLst>
          </p:cNvPr>
          <p:cNvCxnSpPr>
            <a:cxnSpLocks/>
          </p:cNvCxnSpPr>
          <p:nvPr/>
        </p:nvCxnSpPr>
        <p:spPr>
          <a:xfrm>
            <a:off x="1740293" y="3801600"/>
            <a:ext cx="36849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6AB3D6-FC45-4FEA-A4A6-EA964B479238}"/>
              </a:ext>
            </a:extLst>
          </p:cNvPr>
          <p:cNvSpPr/>
          <p:nvPr/>
        </p:nvSpPr>
        <p:spPr>
          <a:xfrm>
            <a:off x="2491520" y="2917411"/>
            <a:ext cx="1682452" cy="151549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6486528-7FBC-42B3-875D-5F8D4FC8CA88}"/>
              </a:ext>
            </a:extLst>
          </p:cNvPr>
          <p:cNvSpPr/>
          <p:nvPr/>
        </p:nvSpPr>
        <p:spPr>
          <a:xfrm>
            <a:off x="2195736" y="1624438"/>
            <a:ext cx="792088" cy="75775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7116D51-3141-4BC5-A858-80123BF323B3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2987824" y="836613"/>
            <a:ext cx="2529625" cy="82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9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5" name="슬라이드 번호 개체 틀 1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FDE068-1430-4AFD-A048-75ED0AF42B92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ko-KR" altLang="en-US"/>
          </a:p>
        </p:txBody>
      </p:sp>
      <p:sp>
        <p:nvSpPr>
          <p:cNvPr id="14366" name="바닥글 개체 틀 15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/27</a:t>
            </a:r>
            <a:endParaRPr lang="ko-KR" altLang="en-US"/>
          </a:p>
        </p:txBody>
      </p:sp>
      <p:sp>
        <p:nvSpPr>
          <p:cNvPr id="17" name="날짜 개체 틀 16"/>
          <p:cNvSpPr>
            <a:spLocks noGrp="1"/>
          </p:cNvSpPr>
          <p:nvPr>
            <p:ph type="dt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LeeSohee_01047155509_715sohappy@gmail.com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833A90-2FA1-4CEC-BC53-E434C7CDCBF5}"/>
              </a:ext>
            </a:extLst>
          </p:cNvPr>
          <p:cNvCxnSpPr/>
          <p:nvPr/>
        </p:nvCxnSpPr>
        <p:spPr>
          <a:xfrm>
            <a:off x="1499346" y="2205038"/>
            <a:ext cx="0" cy="431006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AAAFB3-4E5A-467D-8B84-9ACEE24749FC}"/>
              </a:ext>
            </a:extLst>
          </p:cNvPr>
          <p:cNvSpPr/>
          <p:nvPr/>
        </p:nvSpPr>
        <p:spPr>
          <a:xfrm>
            <a:off x="188913" y="404813"/>
            <a:ext cx="1286743" cy="3603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" dirty="0">
                <a:latin typeface="나눔고딕 ExtraBold" pitchFamily="50" charset="-127"/>
                <a:ea typeface="나눔고딕 ExtraBold" pitchFamily="50" charset="-127"/>
              </a:rPr>
              <a:t>PORTFOLIO</a:t>
            </a:r>
            <a:endParaRPr kumimoji="0" lang="ko-KR" altLang="en-US" sz="15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9DFC7F-38C7-4435-808A-5B1A71168C29}"/>
              </a:ext>
            </a:extLst>
          </p:cNvPr>
          <p:cNvSpPr/>
          <p:nvPr/>
        </p:nvSpPr>
        <p:spPr>
          <a:xfrm>
            <a:off x="188913" y="17002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03. Meet Me!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00B3FC1-92A6-4739-96EE-758239BFD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468552"/>
              </p:ext>
            </p:extLst>
          </p:nvPr>
        </p:nvGraphicFramePr>
        <p:xfrm>
          <a:off x="1690459" y="428625"/>
          <a:ext cx="7211699" cy="259080"/>
        </p:xfrm>
        <a:graphic>
          <a:graphicData uri="http://schemas.openxmlformats.org/drawingml/2006/table">
            <a:tbl>
              <a:tblPr bandCol="1">
                <a:tableStyleId>{68D230F3-CF80-4859-8CE7-A43EE81993B5}</a:tableStyleId>
              </a:tblPr>
              <a:tblGrid>
                <a:gridCol w="2041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latin typeface="나눔고딕" pitchFamily="50" charset="-127"/>
                          <a:ea typeface="나눔고딕" pitchFamily="50" charset="-127"/>
                        </a:rPr>
                        <a:t>기능</a:t>
                      </a:r>
                      <a:endParaRPr lang="ko-KR" altLang="en-US" sz="1100" b="1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API </a:t>
                      </a:r>
                      <a:r>
                        <a:rPr lang="ko-KR" altLang="en-US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 </a:t>
                      </a:r>
                      <a:r>
                        <a:rPr lang="en-US" altLang="ko-KR" sz="11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Papago</a:t>
                      </a:r>
                      <a:endParaRPr lang="ko-KR" altLang="en-US" sz="1100" b="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1E2500-6151-40DF-807F-7DBB3C92D1EE}"/>
              </a:ext>
            </a:extLst>
          </p:cNvPr>
          <p:cNvSpPr/>
          <p:nvPr/>
        </p:nvSpPr>
        <p:spPr>
          <a:xfrm>
            <a:off x="188913" y="836613"/>
            <a:ext cx="1286743" cy="360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01. </a:t>
            </a:r>
            <a:r>
              <a:rPr kumimoji="0" lang="ko-KR" altLang="en-US" sz="1200" dirty="0">
                <a:latin typeface="나눔고딕 ExtraBold" pitchFamily="50" charset="-127"/>
                <a:ea typeface="나눔고딕 ExtraBold" pitchFamily="50" charset="-127"/>
              </a:rPr>
              <a:t>자기소개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8CFA99-C3B2-40CD-8591-33AFC8841B30}"/>
              </a:ext>
            </a:extLst>
          </p:cNvPr>
          <p:cNvSpPr/>
          <p:nvPr/>
        </p:nvSpPr>
        <p:spPr>
          <a:xfrm>
            <a:off x="188913" y="1268413"/>
            <a:ext cx="1286743" cy="360362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02</a:t>
            </a:r>
            <a:r>
              <a:rPr kumimoji="0" lang="en-US" altLang="ko-KR" sz="120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en-US" altLang="ko-KR" sz="1200" dirty="0">
                <a:latin typeface="나눔고딕 ExtraBold" pitchFamily="50" charset="-127"/>
                <a:ea typeface="나눔고딕 ExtraBold" pitchFamily="50" charset="-127"/>
              </a:rPr>
              <a:t>MORAHAJI</a:t>
            </a:r>
            <a:endParaRPr kumimoji="0"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5553B6-D941-4E45-B633-734F1F49C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459" y="769294"/>
            <a:ext cx="5954195" cy="1725935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60A7550-CFE8-42F2-8465-2BD0DCC1D51C}"/>
              </a:ext>
            </a:extLst>
          </p:cNvPr>
          <p:cNvCxnSpPr>
            <a:cxnSpLocks/>
            <a:stCxn id="19" idx="2"/>
            <a:endCxn id="3" idx="1"/>
          </p:cNvCxnSpPr>
          <p:nvPr/>
        </p:nvCxnSpPr>
        <p:spPr>
          <a:xfrm>
            <a:off x="4999544" y="1567231"/>
            <a:ext cx="1597137" cy="993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2AFCBF-F7E7-4FAD-A926-E341446B1098}"/>
              </a:ext>
            </a:extLst>
          </p:cNvPr>
          <p:cNvSpPr/>
          <p:nvPr/>
        </p:nvSpPr>
        <p:spPr>
          <a:xfrm>
            <a:off x="4659911" y="1392185"/>
            <a:ext cx="679266" cy="175046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399EB89-F7D8-4A28-9A17-5B22256B1BB7}"/>
              </a:ext>
            </a:extLst>
          </p:cNvPr>
          <p:cNvGrpSpPr/>
          <p:nvPr/>
        </p:nvGrpSpPr>
        <p:grpSpPr>
          <a:xfrm>
            <a:off x="1690459" y="2560971"/>
            <a:ext cx="7130014" cy="3954130"/>
            <a:chOff x="1645200" y="2708920"/>
            <a:chExt cx="6256640" cy="38442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287833-0025-45E6-A7E4-305F0E904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3798"/>
            <a:stretch/>
          </p:blipFill>
          <p:spPr>
            <a:xfrm>
              <a:off x="1690460" y="2748103"/>
              <a:ext cx="6185862" cy="1617001"/>
            </a:xfrm>
            <a:prstGeom prst="rect">
              <a:avLst/>
            </a:prstGeom>
            <a:ln>
              <a:solidFill>
                <a:srgbClr val="629DD1"/>
              </a:solidFill>
            </a:ln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2708E0E-88D0-4B26-B15F-9C0055341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991" b="51574"/>
            <a:stretch/>
          </p:blipFill>
          <p:spPr>
            <a:xfrm>
              <a:off x="1690458" y="4446704"/>
              <a:ext cx="6185863" cy="890832"/>
            </a:xfrm>
            <a:prstGeom prst="rect">
              <a:avLst/>
            </a:prstGeom>
            <a:ln>
              <a:solidFill>
                <a:srgbClr val="629DD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950099-1612-4A72-8174-8E7D98197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7327" b="4671"/>
            <a:stretch/>
          </p:blipFill>
          <p:spPr>
            <a:xfrm>
              <a:off x="1690458" y="5419134"/>
              <a:ext cx="6185861" cy="1106210"/>
            </a:xfrm>
            <a:prstGeom prst="rect">
              <a:avLst/>
            </a:prstGeom>
            <a:ln>
              <a:solidFill>
                <a:srgbClr val="629DD1"/>
              </a:solidFill>
            </a:ln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714F96-4DFD-4B88-AB2E-71820F1C5751}"/>
                </a:ext>
              </a:extLst>
            </p:cNvPr>
            <p:cNvCxnSpPr>
              <a:cxnSpLocks/>
            </p:cNvCxnSpPr>
            <p:nvPr/>
          </p:nvCxnSpPr>
          <p:spPr>
            <a:xfrm>
              <a:off x="1690458" y="4405904"/>
              <a:ext cx="618586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726BCB9-062B-4AF0-B89B-F22331BA9E9D}"/>
                </a:ext>
              </a:extLst>
            </p:cNvPr>
            <p:cNvCxnSpPr>
              <a:cxnSpLocks/>
            </p:cNvCxnSpPr>
            <p:nvPr/>
          </p:nvCxnSpPr>
          <p:spPr>
            <a:xfrm>
              <a:off x="1690458" y="5378336"/>
              <a:ext cx="618586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F29193-2FF7-4B9C-A577-5588A6328616}"/>
                </a:ext>
              </a:extLst>
            </p:cNvPr>
            <p:cNvSpPr/>
            <p:nvPr/>
          </p:nvSpPr>
          <p:spPr>
            <a:xfrm>
              <a:off x="1645200" y="2708920"/>
              <a:ext cx="6256640" cy="3844269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72A1FE7-8F92-4B34-9DEA-36B9391A0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5789" t="20368" r="56750" b="77363"/>
            <a:stretch/>
          </p:blipFill>
          <p:spPr>
            <a:xfrm>
              <a:off x="3275855" y="4005066"/>
              <a:ext cx="1080121" cy="1400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76E7F98-8439-48A8-BA0A-75F96B740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8875" t="20554" r="60305" b="77102"/>
            <a:stretch/>
          </p:blipFill>
          <p:spPr>
            <a:xfrm>
              <a:off x="3419872" y="4153016"/>
              <a:ext cx="648072" cy="14001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DA8F275-C734-419F-ABB9-80938627F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681" y="1567230"/>
            <a:ext cx="2305477" cy="198748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30698C-4DE8-4AA1-9A6D-79F2A040E190}"/>
              </a:ext>
            </a:extLst>
          </p:cNvPr>
          <p:cNvSpPr/>
          <p:nvPr/>
        </p:nvSpPr>
        <p:spPr>
          <a:xfrm>
            <a:off x="1790588" y="2860939"/>
            <a:ext cx="1341252" cy="237084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BC112F-6711-4A48-9500-61F8F966EAB2}"/>
              </a:ext>
            </a:extLst>
          </p:cNvPr>
          <p:cNvSpPr/>
          <p:nvPr/>
        </p:nvSpPr>
        <p:spPr>
          <a:xfrm>
            <a:off x="7248610" y="2159999"/>
            <a:ext cx="491742" cy="108000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27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3073</TotalTime>
  <Words>923</Words>
  <Application>Microsoft Office PowerPoint</Application>
  <PresentationFormat>화면 슬라이드 쇼(4:3)</PresentationFormat>
  <Paragraphs>286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Wingdings</vt:lpstr>
      <vt:lpstr>굴림</vt:lpstr>
      <vt:lpstr>나눔고딕</vt:lpstr>
      <vt:lpstr>맑은 고딕</vt:lpstr>
      <vt:lpstr>Arial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L. jin</cp:lastModifiedBy>
  <cp:revision>162</cp:revision>
  <cp:lastPrinted>2015-11-19T00:01:43Z</cp:lastPrinted>
  <dcterms:created xsi:type="dcterms:W3CDTF">2014-04-11T14:53:57Z</dcterms:created>
  <dcterms:modified xsi:type="dcterms:W3CDTF">2020-02-13T01:54:30Z</dcterms:modified>
</cp:coreProperties>
</file>